
<file path=[Content_Types].xml><?xml version="1.0" encoding="utf-8"?>
<Types xmlns="http://schemas.openxmlformats.org/package/2006/content-types">
  <Default Extension="png" ContentType="image/png"/>
  <Default Extension="m4a" ContentType="audio/mp4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8"/>
  </p:notesMasterIdLst>
  <p:handoutMasterIdLst>
    <p:handoutMasterId r:id="rId29"/>
  </p:handoutMasterIdLst>
  <p:sldIdLst>
    <p:sldId id="679" r:id="rId2"/>
    <p:sldId id="681" r:id="rId3"/>
    <p:sldId id="700" r:id="rId4"/>
    <p:sldId id="695" r:id="rId5"/>
    <p:sldId id="696" r:id="rId6"/>
    <p:sldId id="702" r:id="rId7"/>
    <p:sldId id="699" r:id="rId8"/>
    <p:sldId id="708" r:id="rId9"/>
    <p:sldId id="687" r:id="rId10"/>
    <p:sldId id="688" r:id="rId11"/>
    <p:sldId id="673" r:id="rId12"/>
    <p:sldId id="675" r:id="rId13"/>
    <p:sldId id="701" r:id="rId14"/>
    <p:sldId id="668" r:id="rId15"/>
    <p:sldId id="707" r:id="rId16"/>
    <p:sldId id="705" r:id="rId17"/>
    <p:sldId id="710" r:id="rId18"/>
    <p:sldId id="682" r:id="rId19"/>
    <p:sldId id="694" r:id="rId20"/>
    <p:sldId id="709" r:id="rId21"/>
    <p:sldId id="711" r:id="rId22"/>
    <p:sldId id="683" r:id="rId23"/>
    <p:sldId id="428" r:id="rId24"/>
    <p:sldId id="703" r:id="rId25"/>
    <p:sldId id="690" r:id="rId26"/>
    <p:sldId id="691" r:id="rId27"/>
  </p:sldIdLst>
  <p:sldSz cx="9144000" cy="6858000" type="screen4x3"/>
  <p:notesSz cx="6797675" cy="9928225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10000"/>
    <a:srgbClr val="800000"/>
    <a:srgbClr val="A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3" autoAdjust="0"/>
    <p:restoredTop sz="63847" autoAdjust="0"/>
  </p:normalViewPr>
  <p:slideViewPr>
    <p:cSldViewPr snapToGrid="0" snapToObjects="1">
      <p:cViewPr varScale="1">
        <p:scale>
          <a:sx n="73" d="100"/>
          <a:sy n="73" d="100"/>
        </p:scale>
        <p:origin x="250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E:\Dropbox\&#44060;&#51064;&#51088;&#47308;\&#45436;&#47928;%20writing\2015%20VLDB%20tipl-p\&#52572;&#51333;\&#49352;&#47196;&#50868;%20sdcard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E:\Dropbox\&#44060;&#51064;&#51088;&#47308;\&#45436;&#47928;%20writing\2015%20VLDB%20tipl-p\&#52572;&#51333;\&#49352;&#47196;&#50868;%20sdcar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Rollback Journal</c:v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D6B822C-7BF7-458F-AABA-D31B1D9CBD8D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7F1D-45FB-A491-90F5C7B7C65B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11EAE857-B4CE-4B9B-990A-F8FE88789C63}" type="CELLRANGE">
                      <a:rPr lang="en-US" altLang="ko-KR" smtClean="0">
                        <a:solidFill>
                          <a:srgbClr val="FF0000"/>
                        </a:solidFill>
                      </a:rPr>
                      <a:pPr>
                        <a:defRPr sz="1800">
                          <a:solidFill>
                            <a:srgbClr val="FF0000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rgbClr val="FF0000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7F1D-45FB-A491-90F5C7B7C65B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9EDBCF3-7700-441D-ADAD-7EE3588FDB84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7F1D-45FB-A491-90F5C7B7C65B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554B3E3-FAEF-416C-9DD4-BA6304784F70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 dirty="0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7F1D-45FB-A491-90F5C7B7C65B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4316A71-572A-4ACE-983E-03AF41E2F8F2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7F1D-45FB-A491-90F5C7B7C65B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459B7ECD-F47A-42AF-8236-A4CD1CEEE374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 dirty="0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7F1D-45FB-A491-90F5C7B7C65B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1'!$G$17,'old 1'!$G$32,'old 1'!$G$27,'old 1'!$G$22,'old 1'!$G$12,'old 1'!$G$42)</c:f>
              <c:numCache>
                <c:formatCode>General</c:formatCode>
                <c:ptCount val="6"/>
                <c:pt idx="0">
                  <c:v>117.68648400000001</c:v>
                </c:pt>
                <c:pt idx="1">
                  <c:v>88.849463999999998</c:v>
                </c:pt>
                <c:pt idx="2">
                  <c:v>77.740332999999993</c:v>
                </c:pt>
                <c:pt idx="3">
                  <c:v>67.037154000000001</c:v>
                </c:pt>
                <c:pt idx="4">
                  <c:v>57.180191999999998</c:v>
                </c:pt>
                <c:pt idx="5">
                  <c:v>129.90698899999998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('old 1'!$I$17,'old 1'!$I$32,'old 1'!$I$27,'old 1'!$I$22,'old 1'!$I$12,'old 1'!$I$42)</c15:f>
                <c15:dlblRangeCache>
                  <c:ptCount val="6"/>
                  <c:pt idx="0">
                    <c:v>13.85</c:v>
                  </c:pt>
                  <c:pt idx="1">
                    <c:v>16.54</c:v>
                  </c:pt>
                  <c:pt idx="2">
                    <c:v>6.87</c:v>
                  </c:pt>
                  <c:pt idx="3">
                    <c:v>6.1</c:v>
                  </c:pt>
                  <c:pt idx="4">
                    <c:v>4.3</c:v>
                  </c:pt>
                  <c:pt idx="5">
                    <c:v>24.27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6-7F1D-45FB-A491-90F5C7B7C65B}"/>
            </c:ext>
          </c:extLst>
        </c:ser>
        <c:ser>
          <c:idx val="1"/>
          <c:order val="1"/>
          <c:tx>
            <c:v>WAL</c:v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FA29434F-3D2C-46DE-A467-08B08545640F}" type="CELLRANGE">
                      <a:rPr lang="en-US" altLang="ko-KR" smtClean="0">
                        <a:solidFill>
                          <a:srgbClr val="FF0000"/>
                        </a:solidFill>
                      </a:rPr>
                      <a:pPr>
                        <a:defRPr sz="1800">
                          <a:solidFill>
                            <a:srgbClr val="FF0000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rgbClr val="FF0000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7F1D-45FB-A491-90F5C7B7C65B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57794D1-2B9F-4FDB-98C9-83D94C46E57C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7F1D-45FB-A491-90F5C7B7C65B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443DFD8-7202-40AB-B192-15EC0D14B033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7F1D-45FB-A491-90F5C7B7C65B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A01948A-C266-47A9-914B-EAF3A63CADE1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 dirty="0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7F1D-45FB-A491-90F5C7B7C65B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DED1FADA-59A7-40B6-971B-9D25807DD678}" type="CELLRANGE">
                      <a:rPr lang="en-US" altLang="ko-KR" smtClean="0">
                        <a:solidFill>
                          <a:schemeClr val="accent1"/>
                        </a:solidFill>
                      </a:rPr>
                      <a:pPr>
                        <a:defRPr sz="1800">
                          <a:solidFill>
                            <a:schemeClr val="accent1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chemeClr val="accent1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B-7F1D-45FB-A491-90F5C7B7C65B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9E16A273-D616-4C29-B877-8D8821AF49B2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7F1D-45FB-A491-90F5C7B7C65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1'!$G$18,'old 1'!$G$33,'old 1'!$G$28,'old 1'!$G$23,'old 1'!$G$13,'old 1'!$G$43)</c:f>
              <c:numCache>
                <c:formatCode>General</c:formatCode>
                <c:ptCount val="6"/>
                <c:pt idx="0">
                  <c:v>70.138029000000003</c:v>
                </c:pt>
                <c:pt idx="1">
                  <c:v>39.873815999999998</c:v>
                </c:pt>
                <c:pt idx="2">
                  <c:v>38.406953999999999</c:v>
                </c:pt>
                <c:pt idx="3">
                  <c:v>30.47878</c:v>
                </c:pt>
                <c:pt idx="4">
                  <c:v>22.102927000000001</c:v>
                </c:pt>
                <c:pt idx="5">
                  <c:v>50.660387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('old 1'!$I$18,'old 1'!$I$33,'old 1'!$I$28,'old 1'!$I$23,'old 1'!$I$13,'old 1'!$I$43)</c15:f>
                <c15:dlblRangeCache>
                  <c:ptCount val="6"/>
                  <c:pt idx="0">
                    <c:v>8.25</c:v>
                  </c:pt>
                  <c:pt idx="1">
                    <c:v>7.42</c:v>
                  </c:pt>
                  <c:pt idx="2">
                    <c:v>3.4</c:v>
                  </c:pt>
                  <c:pt idx="3">
                    <c:v>2.77</c:v>
                  </c:pt>
                  <c:pt idx="4">
                    <c:v>1.66</c:v>
                  </c:pt>
                  <c:pt idx="5">
                    <c:v>9.47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D-7F1D-45FB-A491-90F5C7B7C65B}"/>
            </c:ext>
          </c:extLst>
        </c:ser>
        <c:ser>
          <c:idx val="2"/>
          <c:order val="2"/>
          <c:tx>
            <c:v>SQLite/PPL</c:v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1'!$G$19,'old 1'!$G$34,'old 1'!$G$29,'old 1'!$G$24,'old 1'!$G$14,'old 1'!$G$44)</c:f>
              <c:numCache>
                <c:formatCode>_(* #,##0.00_);_(* \(#,##0.00\);_(* "-"??_);_(@_)</c:formatCode>
                <c:ptCount val="6"/>
                <c:pt idx="0" formatCode="General">
                  <c:v>8.4973670000000006</c:v>
                </c:pt>
                <c:pt idx="1">
                  <c:v>5.3706762661066128</c:v>
                </c:pt>
                <c:pt idx="2" formatCode="General">
                  <c:v>11.311211</c:v>
                </c:pt>
                <c:pt idx="3" formatCode="General">
                  <c:v>10.997328</c:v>
                </c:pt>
                <c:pt idx="4" formatCode="General">
                  <c:v>13.309402</c:v>
                </c:pt>
                <c:pt idx="5">
                  <c:v>5.3520520000000005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F1D-45FB-A491-90F5C7B7C65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23779088"/>
        <c:axId val="323787672"/>
      </c:barChart>
      <c:catAx>
        <c:axId val="323779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3787672"/>
        <c:crosses val="autoZero"/>
        <c:auto val="1"/>
        <c:lblAlgn val="ctr"/>
        <c:lblOffset val="100"/>
        <c:noMultiLvlLbl val="0"/>
      </c:catAx>
      <c:valAx>
        <c:axId val="323787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Execution Time(second)</a:t>
                </a:r>
                <a:endParaRPr lang="ko-KR" sz="16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3779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ko-KR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Rollback Journal</c:v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D6B822C-7BF7-458F-AABA-D31B1D9CBD8D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811C-4708-8D8F-097EF2524F0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1EAE857-B4CE-4B9B-990A-F8FE88789C63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811C-4708-8D8F-097EF2524F0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9EDBCF3-7700-441D-ADAD-7EE3588FDB84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811C-4708-8D8F-097EF2524F0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554B3E3-FAEF-416C-9DD4-BA6304784F70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811C-4708-8D8F-097EF2524F05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54316A71-572A-4ACE-983E-03AF41E2F8F2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811C-4708-8D8F-097EF2524F05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59B7ECD-F47A-42AF-8236-A4CD1CEEE374}" type="CELLRANGE">
                      <a:rPr lang="en-US" altLang="ko-KR" smtClean="0">
                        <a:solidFill>
                          <a:srgbClr val="FF0000"/>
                        </a:solidFill>
                      </a:rPr>
                      <a:pPr>
                        <a:defRPr sz="1800">
                          <a:solidFill>
                            <a:srgbClr val="FF0000"/>
                          </a:solidFill>
                        </a:defRPr>
                      </a:pPr>
                      <a:t>[CELLRANGE]</a:t>
                    </a:fld>
                    <a:r>
                      <a:rPr lang="en-US" altLang="ko-KR" dirty="0">
                        <a:solidFill>
                          <a:srgbClr val="FF0000"/>
                        </a:solidFill>
                      </a:rPr>
                      <a:t>x</a:t>
                    </a: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811C-4708-8D8F-097EF2524F05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1'!$G$17,'old 1'!$G$32,'old 1'!$G$27,'old 1'!$G$22,'old 1'!$G$12,'old 1'!$G$42)</c:f>
              <c:numCache>
                <c:formatCode>General</c:formatCode>
                <c:ptCount val="6"/>
                <c:pt idx="0">
                  <c:v>117.68648400000001</c:v>
                </c:pt>
                <c:pt idx="1">
                  <c:v>88.849463999999998</c:v>
                </c:pt>
                <c:pt idx="2">
                  <c:v>77.740332999999993</c:v>
                </c:pt>
                <c:pt idx="3">
                  <c:v>67.037154000000001</c:v>
                </c:pt>
                <c:pt idx="4">
                  <c:v>57.180191999999998</c:v>
                </c:pt>
                <c:pt idx="5">
                  <c:v>129.90698899999998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('old 1'!$I$17,'old 1'!$I$32,'old 1'!$I$27,'old 1'!$I$22,'old 1'!$I$12,'old 1'!$I$42)</c15:f>
                <c15:dlblRangeCache>
                  <c:ptCount val="6"/>
                  <c:pt idx="0">
                    <c:v>13.85</c:v>
                  </c:pt>
                  <c:pt idx="1">
                    <c:v>16.54</c:v>
                  </c:pt>
                  <c:pt idx="2">
                    <c:v>6.87</c:v>
                  </c:pt>
                  <c:pt idx="3">
                    <c:v>6.1</c:v>
                  </c:pt>
                  <c:pt idx="4">
                    <c:v>4.3</c:v>
                  </c:pt>
                  <c:pt idx="5">
                    <c:v>24.27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6-811C-4708-8D8F-097EF2524F05}"/>
            </c:ext>
          </c:extLst>
        </c:ser>
        <c:ser>
          <c:idx val="1"/>
          <c:order val="1"/>
          <c:tx>
            <c:v>WAL</c:v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A29434F-3D2C-46DE-A467-08B08545640F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811C-4708-8D8F-097EF2524F0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57794D1-2B9F-4FDB-98C9-83D94C46E57C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811C-4708-8D8F-097EF2524F0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443DFD8-7202-40AB-B192-15EC0D14B033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811C-4708-8D8F-097EF2524F0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A01948A-C266-47A9-914B-EAF3A63CADE1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811C-4708-8D8F-097EF2524F05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ED1FADA-59A7-40B6-971B-9D25807DD678}" type="CELLRANGE">
                      <a:rPr lang="en-US" altLang="ko-KR" smtClean="0"/>
                      <a:pPr/>
                      <a:t>[CELLRANGE]</a:t>
                    </a:fld>
                    <a:r>
                      <a:rPr lang="en-US" altLang="ko-KR"/>
                      <a:t>x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B-811C-4708-8D8F-097EF2524F05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E16A273-D616-4C29-B877-8D8821AF49B2}" type="CELLRANGE">
                      <a:rPr lang="en-US" altLang="ko-KR" smtClean="0">
                        <a:solidFill>
                          <a:srgbClr val="FF0000"/>
                        </a:solidFill>
                      </a:rPr>
                      <a:pPr>
                        <a:defRPr sz="1800">
                          <a:solidFill>
                            <a:srgbClr val="FF0000"/>
                          </a:solidFill>
                        </a:defRPr>
                      </a:pPr>
                      <a:t>[CELLRANGE]</a:t>
                    </a:fld>
                    <a:r>
                      <a:rPr lang="en-US" altLang="ko-KR">
                        <a:solidFill>
                          <a:srgbClr val="FF0000"/>
                        </a:solidFill>
                      </a:rPr>
                      <a:t>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811C-4708-8D8F-097EF2524F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1'!$G$18,'old 1'!$G$33,'old 1'!$G$28,'old 1'!$G$23,'old 1'!$G$13,'old 1'!$G$43)</c:f>
              <c:numCache>
                <c:formatCode>General</c:formatCode>
                <c:ptCount val="6"/>
                <c:pt idx="0">
                  <c:v>70.138029000000003</c:v>
                </c:pt>
                <c:pt idx="1">
                  <c:v>39.873815999999998</c:v>
                </c:pt>
                <c:pt idx="2">
                  <c:v>38.406953999999999</c:v>
                </c:pt>
                <c:pt idx="3">
                  <c:v>30.47878</c:v>
                </c:pt>
                <c:pt idx="4">
                  <c:v>22.102927000000001</c:v>
                </c:pt>
                <c:pt idx="5">
                  <c:v>50.660387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('old 1'!$I$18,'old 1'!$I$33,'old 1'!$I$28,'old 1'!$I$23,'old 1'!$I$13,'old 1'!$I$43)</c15:f>
                <c15:dlblRangeCache>
                  <c:ptCount val="6"/>
                  <c:pt idx="0">
                    <c:v>8.25</c:v>
                  </c:pt>
                  <c:pt idx="1">
                    <c:v>7.42</c:v>
                  </c:pt>
                  <c:pt idx="2">
                    <c:v>3.4</c:v>
                  </c:pt>
                  <c:pt idx="3">
                    <c:v>2.77</c:v>
                  </c:pt>
                  <c:pt idx="4">
                    <c:v>1.66</c:v>
                  </c:pt>
                  <c:pt idx="5">
                    <c:v>9.47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D-811C-4708-8D8F-097EF2524F05}"/>
            </c:ext>
          </c:extLst>
        </c:ser>
        <c:ser>
          <c:idx val="2"/>
          <c:order val="2"/>
          <c:tx>
            <c:v>SQLite/PPL</c:v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('old 1'!$A$16,'old 1'!$A$31,'old 1'!$A$26,'old 1'!$A$21,'old 1'!$A$11,'old 1'!$A$41)</c:f>
              <c:strCache>
                <c:ptCount val="6"/>
                <c:pt idx="0">
                  <c:v>KakaoTalk</c:v>
                </c:pt>
                <c:pt idx="1">
                  <c:v>Twitter</c:v>
                </c:pt>
                <c:pt idx="2">
                  <c:v>Browser</c:v>
                </c:pt>
                <c:pt idx="3">
                  <c:v>Facebook</c:v>
                </c:pt>
                <c:pt idx="4">
                  <c:v>Gmail</c:v>
                </c:pt>
                <c:pt idx="5">
                  <c:v>Androbench</c:v>
                </c:pt>
              </c:strCache>
            </c:strRef>
          </c:cat>
          <c:val>
            <c:numRef>
              <c:f>('old 1'!$G$19,'old 1'!$G$34,'old 1'!$G$29,'old 1'!$G$24,'old 1'!$G$14,'old 1'!$G$44)</c:f>
              <c:numCache>
                <c:formatCode>_(* #,##0.00_);_(* \(#,##0.00\);_(* "-"??_);_(@_)</c:formatCode>
                <c:ptCount val="6"/>
                <c:pt idx="0" formatCode="General">
                  <c:v>8.4973670000000006</c:v>
                </c:pt>
                <c:pt idx="1">
                  <c:v>5.3706762661066128</c:v>
                </c:pt>
                <c:pt idx="2" formatCode="General">
                  <c:v>11.311211</c:v>
                </c:pt>
                <c:pt idx="3" formatCode="General">
                  <c:v>10.997328</c:v>
                </c:pt>
                <c:pt idx="4" formatCode="General">
                  <c:v>13.309402</c:v>
                </c:pt>
                <c:pt idx="5">
                  <c:v>5.3520520000000005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11C-4708-8D8F-097EF2524F0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3862160"/>
        <c:axId val="323535304"/>
      </c:barChart>
      <c:catAx>
        <c:axId val="203862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3535304"/>
        <c:crosses val="autoZero"/>
        <c:auto val="1"/>
        <c:lblAlgn val="ctr"/>
        <c:lblOffset val="100"/>
        <c:noMultiLvlLbl val="0"/>
      </c:catAx>
      <c:valAx>
        <c:axId val="323535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Execution Time(second)</a:t>
                </a:r>
                <a:endParaRPr lang="ko-KR" sz="16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3862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ko-K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ABF9B-247A-E042-AF29-52A4501E3DBC}" type="datetimeFigureOut">
              <a:rPr kumimoji="1" lang="ja-JP" altLang="en-US" smtClean="0"/>
              <a:pPr/>
              <a:t>2016/11/1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F1843-C3F5-3D40-B419-89E7E059F5FF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57705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wmf>
</file>

<file path=ppt/media/image5.png>
</file>

<file path=ppt/media/image6.wmf>
</file>

<file path=ppt/media/image7.wmf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08EF7-1894-F549-A5FA-48CDB1394516}" type="datetimeFigureOut">
              <a:rPr kumimoji="1" lang="ja-JP" altLang="en-US" smtClean="0"/>
              <a:pPr/>
              <a:t>2016/11/1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0DC30-9171-D342-827B-94582DF8ADB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50541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dirty="0"/>
              <a:t>Thank you</a:t>
            </a:r>
            <a:r>
              <a:rPr lang="en-US" altLang="ko-KR" baseline="0" dirty="0"/>
              <a:t> for introduction. (</a:t>
            </a:r>
            <a:r>
              <a:rPr lang="ko-KR" altLang="en-US" baseline="0" dirty="0"/>
              <a:t>사회자 </a:t>
            </a:r>
            <a:r>
              <a:rPr lang="ko-KR" altLang="en-US" baseline="0" dirty="0" err="1"/>
              <a:t>진행후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r>
              <a:rPr lang="en-US" altLang="ko-KR" baseline="0" dirty="0"/>
              <a:t>My name is</a:t>
            </a:r>
            <a:r>
              <a:rPr lang="en-US" altLang="ko-KR" dirty="0"/>
              <a:t> Gihwan Oh. </a:t>
            </a:r>
            <a:endParaRPr lang="en-US" altLang="ko-KR" baseline="0" dirty="0"/>
          </a:p>
          <a:p>
            <a:r>
              <a:rPr lang="en-US" altLang="ko-KR" baseline="0" dirty="0"/>
              <a:t>Today,/ I will present our recent work/ on SQLite Optimization with Phase Change Memory for Mobile Applications.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As far as we know,/ this is the first work/ in database community/ using real PCM Chips.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This is a joint work with my advisor/ Sang-Won Lee at S K </a:t>
            </a:r>
            <a:r>
              <a:rPr lang="en-US" altLang="ko-KR" baseline="0" dirty="0" err="1"/>
              <a:t>K</a:t>
            </a:r>
            <a:r>
              <a:rPr lang="en-US" altLang="ko-KR" baseline="0" dirty="0"/>
              <a:t> U,(</a:t>
            </a:r>
            <a:r>
              <a:rPr lang="ko-KR" altLang="en-US" baseline="0" dirty="0"/>
              <a:t>천천히</a:t>
            </a:r>
            <a:r>
              <a:rPr lang="en-US" altLang="ko-KR" baseline="0" dirty="0"/>
              <a:t>) </a:t>
            </a:r>
            <a:r>
              <a:rPr lang="en-US" altLang="ko-KR" baseline="0" dirty="0" err="1"/>
              <a:t>Sangchul</a:t>
            </a:r>
            <a:r>
              <a:rPr lang="en-US" altLang="ko-KR" baseline="0" dirty="0"/>
              <a:t> Kim/ and </a:t>
            </a:r>
            <a:r>
              <a:rPr lang="en-US" altLang="ko-KR" baseline="0" dirty="0" err="1"/>
              <a:t>Bongki</a:t>
            </a:r>
            <a:r>
              <a:rPr lang="en-US" altLang="ko-KR" baseline="0" dirty="0"/>
              <a:t> Moon at Se Na Un.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====== </a:t>
            </a:r>
            <a:r>
              <a:rPr lang="en-US" altLang="ko-KR" dirty="0" err="1"/>
              <a:t>dGood</a:t>
            </a:r>
            <a:r>
              <a:rPr lang="en-US" altLang="ko-KR" dirty="0"/>
              <a:t> afternoon</a:t>
            </a:r>
            <a:r>
              <a:rPr lang="en-US" altLang="ko-KR" baseline="0" dirty="0"/>
              <a:t> everyone</a:t>
            </a:r>
          </a:p>
          <a:p>
            <a:r>
              <a:rPr lang="en-US" altLang="ko-KR" baseline="0" dirty="0"/>
              <a:t>We designed and Implemented a new physiological Logging system for SQLite with a Real PCM</a:t>
            </a:r>
          </a:p>
          <a:p>
            <a:r>
              <a:rPr lang="en-US" altLang="ko-KR" baseline="0" dirty="0"/>
              <a:t>We call this new approach Per-page-logging with PCM, and in short PPL.</a:t>
            </a:r>
          </a:p>
          <a:p>
            <a:endParaRPr lang="en-US" altLang="ko-KR" baseline="0" dirty="0"/>
          </a:p>
        </p:txBody>
      </p:sp>
      <p:sp>
        <p:nvSpPr>
          <p:cNvPr id="3379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fld id="{11C62454-CBEE-4347-8D67-0316A341EA30}" type="slidenum">
              <a:rPr lang="ko-KR" altLang="en-US" smtClean="0"/>
              <a:pPr eaLnBrk="1" hangingPunct="1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129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</a:t>
            </a:r>
            <a:r>
              <a:rPr lang="en-US" altLang="ko-KR" baseline="0" dirty="0"/>
              <a:t> second observation is/ write locality of SQLite-based Mobile applications.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SQLite-based mobile applications make both of temporal and spatial locality/ of write. </a:t>
            </a:r>
          </a:p>
          <a:p>
            <a:r>
              <a:rPr lang="en-US" altLang="ko-KR" baseline="0" dirty="0"/>
              <a:t>When a new record is inserted,/ a monotonically increasing key/ which is automatically created by SQLite/ is stored together as part of the record. Thus, the new records are inserted into the table/ in the append only fashion.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Therefore, spatial locality is very strong/ when successive insertions are made to a database table, because the records are always appended to the same node of the table/ until the node becomes full. </a:t>
            </a:r>
          </a:p>
          <a:p>
            <a:r>
              <a:rPr lang="en-US" altLang="ko-KR" baseline="0" dirty="0"/>
              <a:t>This figure shows that the same logical pages/ were overwritten many times consecutively,/ and the trend was prevalent in both tables and indexes.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=====</a:t>
            </a:r>
            <a:r>
              <a:rPr lang="ko-KR" altLang="en-US" baseline="0" dirty="0"/>
              <a:t>아래를 중간에 안 끼워도 될 듯 </a:t>
            </a:r>
            <a:endParaRPr lang="en-US" altLang="ko-KR" baseline="0" dirty="0"/>
          </a:p>
          <a:p>
            <a:r>
              <a:rPr lang="en-US" altLang="ko-KR" baseline="0" dirty="0"/>
              <a:t>This figure shows the pattern of page-write request inside the vanilla SQLite with page number in y-axis and time sequence in x-axis.</a:t>
            </a:r>
          </a:p>
          <a:p>
            <a:r>
              <a:rPr lang="en-US" altLang="ko-KR" baseline="0" dirty="0"/>
              <a:t>Same table data page is written more than ten times and Index data page is worse than table page because index data is smaller than table data.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4905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For more details of write amplification,/ we analyze an average delta-size between consecutive writes of SQLite-based Mobile applications</a:t>
            </a:r>
          </a:p>
          <a:p>
            <a:r>
              <a:rPr lang="en-US" altLang="ko-KR" baseline="0" dirty="0"/>
              <a:t>As this figure shows, </a:t>
            </a:r>
          </a:p>
          <a:p>
            <a:r>
              <a:rPr lang="en-US" altLang="ko-KR" baseline="0" dirty="0"/>
              <a:t>the difference in content/ between consecutive writes/ against same logical page/ is very small, </a:t>
            </a:r>
            <a:r>
              <a:rPr lang="en-US" altLang="ko-KR" baseline="0" dirty="0" err="1"/>
              <a:t>raraly</a:t>
            </a:r>
            <a:r>
              <a:rPr lang="en-US" altLang="ko-KR" baseline="0" dirty="0"/>
              <a:t> more than 100 bytes. </a:t>
            </a:r>
          </a:p>
          <a:p>
            <a:r>
              <a:rPr lang="en-US" altLang="ko-KR" baseline="0" dirty="0"/>
              <a:t>Thus, the physical write amplification of the SQLite-based mobile applications/ is more than 100 times. </a:t>
            </a:r>
          </a:p>
          <a:p>
            <a:endParaRPr lang="en-US" altLang="ko-KR" dirty="0"/>
          </a:p>
          <a:p>
            <a:endParaRPr lang="en-US" altLang="ko-KR" baseline="0" dirty="0"/>
          </a:p>
          <a:p>
            <a:r>
              <a:rPr lang="en-US" altLang="ko-KR" baseline="0" dirty="0"/>
              <a:t>=============================================</a:t>
            </a:r>
            <a:r>
              <a:rPr lang="ko-KR" altLang="en-US" baseline="0" dirty="0"/>
              <a:t>시간 남거나 누가 물어보면 </a:t>
            </a:r>
            <a:endParaRPr lang="en-US" altLang="ko-KR" dirty="0"/>
          </a:p>
          <a:p>
            <a:r>
              <a:rPr lang="en-US" altLang="ko-KR" dirty="0"/>
              <a:t>90 percent of updates on </a:t>
            </a:r>
            <a:r>
              <a:rPr lang="en-US" altLang="ko-KR" dirty="0" err="1"/>
              <a:t>Androbench</a:t>
            </a:r>
            <a:r>
              <a:rPr lang="en-US" altLang="ko-KR" dirty="0"/>
              <a:t> is under</a:t>
            </a:r>
            <a:r>
              <a:rPr lang="en-US" altLang="ko-KR" baseline="0" dirty="0"/>
              <a:t> 100 bytes. </a:t>
            </a:r>
          </a:p>
          <a:p>
            <a:r>
              <a:rPr lang="en-US" altLang="ko-KR" baseline="0" dirty="0"/>
              <a:t>80 percent of updates on </a:t>
            </a:r>
            <a:r>
              <a:rPr lang="en-US" altLang="ko-KR" baseline="0" dirty="0" err="1"/>
              <a:t>gmail</a:t>
            </a:r>
            <a:r>
              <a:rPr lang="en-US" altLang="ko-KR" baseline="0" dirty="0"/>
              <a:t> and Twitter is under 100 bytes. </a:t>
            </a:r>
          </a:p>
          <a:p>
            <a:r>
              <a:rPr lang="en-US" altLang="ko-KR" baseline="0" dirty="0"/>
              <a:t>70 percent of updates on </a:t>
            </a:r>
            <a:r>
              <a:rPr lang="en-US" altLang="ko-KR" baseline="0" dirty="0" err="1"/>
              <a:t>kakao</a:t>
            </a:r>
            <a:r>
              <a:rPr lang="en-US" altLang="ko-KR" baseline="0" dirty="0"/>
              <a:t> is under 100bytes</a:t>
            </a:r>
          </a:p>
          <a:p>
            <a:r>
              <a:rPr lang="en-US" altLang="ko-KR" baseline="0" dirty="0" err="1"/>
              <a:t>Exceptively</a:t>
            </a:r>
            <a:r>
              <a:rPr lang="en-US" altLang="ko-KR" baseline="0" dirty="0"/>
              <a:t>, 55 percent of update on </a:t>
            </a:r>
            <a:r>
              <a:rPr lang="en-US" altLang="ko-KR" baseline="0" dirty="0" err="1"/>
              <a:t>facebook</a:t>
            </a:r>
            <a:r>
              <a:rPr lang="en-US" altLang="ko-KR" baseline="0" dirty="0"/>
              <a:t> is under 100bytes.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793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From those observations on SQLite-based applications,/ we can think of three implications.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First, instead of storing the updated page, /</a:t>
            </a:r>
          </a:p>
          <a:p>
            <a:r>
              <a:rPr lang="en-US" altLang="ko-KR" baseline="0" dirty="0"/>
              <a:t>capturing only a delta of an update-page and storing it persistently/</a:t>
            </a:r>
            <a:r>
              <a:rPr lang="en-US" altLang="ko-KR" baseline="0" dirty="0">
                <a:solidFill>
                  <a:srgbClr val="FF0000"/>
                </a:solidFill>
              </a:rPr>
              <a:t> </a:t>
            </a:r>
            <a:r>
              <a:rPr lang="en-US" altLang="ko-KR" baseline="0" dirty="0"/>
              <a:t>will avoid huge amount write amplification by SQLite-based mobile application.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Second, avoiding write amplification will improve the performance/</a:t>
            </a:r>
          </a:p>
          <a:p>
            <a:r>
              <a:rPr lang="en-US" altLang="ko-KR" baseline="0" dirty="0"/>
              <a:t> and provides faster response time and longer lifespan of flash storage. </a:t>
            </a:r>
          </a:p>
          <a:p>
            <a:endParaRPr lang="en-US" altLang="ko-KR" dirty="0"/>
          </a:p>
          <a:p>
            <a:r>
              <a:rPr lang="en-US" altLang="ko-KR" dirty="0"/>
              <a:t>Third, because PCM can provide short write latency of fine-grained writes </a:t>
            </a:r>
            <a:r>
              <a:rPr lang="en-US" altLang="ko-KR" baseline="0" dirty="0"/>
              <a:t>and/ it is byte addressable and non-volatile,/ PCM has opportunities to be used as delta Log area.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531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As a solution,/ we suggest new physiological logging for SQLite with PCM called per-page logging,/ in short PPL 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33793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Now let me</a:t>
            </a:r>
            <a:r>
              <a:rPr lang="en-US" altLang="ko-KR" baseline="0" dirty="0"/>
              <a:t> </a:t>
            </a:r>
            <a:r>
              <a:rPr lang="en-US" altLang="ko-KR" dirty="0"/>
              <a:t>explain</a:t>
            </a:r>
            <a:r>
              <a:rPr lang="en-US" altLang="ko-KR" baseline="0" dirty="0"/>
              <a:t> the key changes/ made in the vanilla SQLite for PPL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 </a:t>
            </a:r>
            <a:r>
              <a:rPr lang="ko-KR" altLang="en-US" baseline="0" dirty="0"/>
              <a:t>말 </a:t>
            </a:r>
            <a:r>
              <a:rPr lang="ko-KR" altLang="en-US" baseline="0" dirty="0" err="1"/>
              <a:t>안해도</a:t>
            </a:r>
            <a:r>
              <a:rPr lang="ko-KR" altLang="en-US" baseline="0" dirty="0"/>
              <a:t> 될 것 같음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r>
              <a:rPr lang="en-US" altLang="ko-KR" baseline="0" dirty="0" err="1"/>
              <a:t>btree</a:t>
            </a:r>
            <a:r>
              <a:rPr lang="en-US" altLang="ko-KR" baseline="0" dirty="0"/>
              <a:t> module manages the entire database and journal file as b+ tree structure. </a:t>
            </a:r>
          </a:p>
          <a:p>
            <a:r>
              <a:rPr lang="en-US" altLang="ko-KR" baseline="0" dirty="0"/>
              <a:t>Pager module interacts with </a:t>
            </a:r>
            <a:r>
              <a:rPr lang="en-US" altLang="ko-KR" baseline="0" dirty="0" err="1"/>
              <a:t>btree</a:t>
            </a:r>
            <a:r>
              <a:rPr lang="en-US" altLang="ko-KR" baseline="0" dirty="0"/>
              <a:t> module and manages memory buffer and IO of data page. </a:t>
            </a:r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64146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In the default journaling model of SQLite, for a transaction,/ SQLite will write the dirty pages of the transaction to database file,/ and also write the before images of those pages redundantly to the journal file.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===================</a:t>
            </a:r>
          </a:p>
          <a:p>
            <a:r>
              <a:rPr lang="en-US" altLang="ko-KR" baseline="0" dirty="0"/>
              <a:t>When a page is updated, </a:t>
            </a:r>
          </a:p>
          <a:p>
            <a:r>
              <a:rPr lang="en-US" altLang="ko-KR" baseline="0" dirty="0"/>
              <a:t>Journaling of the vanilla SQLite stores both the before and after images of an updated page until the updating transaction commits or aborts.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2962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In contrast,/ for the durability and atomicity of transactions commit,/ SQLite/PPL takes per-page logging /using non-volatile/byte-addressable PCM with DIMM interface.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The transaction id manager of PPL/ utilizes transaction management system of the vanilla SQLite and/ generates a new </a:t>
            </a:r>
            <a:r>
              <a:rPr lang="en-US" altLang="ko-KR" baseline="0" dirty="0" err="1"/>
              <a:t>tid</a:t>
            </a:r>
            <a:r>
              <a:rPr lang="en-US" altLang="ko-KR" baseline="0" dirty="0"/>
              <a:t> for each writer transaction/ in </a:t>
            </a:r>
            <a:r>
              <a:rPr lang="en-US" altLang="ko-KR" baseline="0" dirty="0" err="1"/>
              <a:t>btree</a:t>
            </a:r>
            <a:r>
              <a:rPr lang="en-US" altLang="ko-KR" baseline="0" dirty="0"/>
              <a:t> layer. </a:t>
            </a:r>
          </a:p>
          <a:p>
            <a:r>
              <a:rPr lang="en-US" altLang="ko-KR" baseline="0" dirty="0"/>
              <a:t>At the level of B tree module,/ all of page-level changes are captured in physiological logs/ and passed to the log writer by log capturer. 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 writer is responsible for writing per-page log records/ and also responsible for writing transaction log records persistently in PCM. 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a transaction commits,/ the  current and all subsequent log records belonging to the transaction/ are written sequentially to the persistent PCM log sector by Log writer. 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 merger is responsible for a log merge event/ which is triggered when a transaction commits and only if the PCM log sector to be used/ is full. </a:t>
            </a:r>
          </a:p>
          <a:p>
            <a:endParaRPr kumimoji="1"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Therefore, SQLite/PPL can replace a multitude of successive page writes/ against the same logical page/ by writing potentially much smaller log records/ into the PCM sector much more quickly. 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Furthermore, SQLite/PPL can avoid redundant page writes/ by turning off journaling without giving up the atomicity and durability of transactions.</a:t>
            </a:r>
            <a:endParaRPr lang="en-US" altLang="ko-KR" baseline="0" dirty="0"/>
          </a:p>
          <a:p>
            <a:r>
              <a:rPr lang="en-US" altLang="ko-KR" baseline="0" dirty="0"/>
              <a:t>For more details of PPL operations and  physiological log structure, please refer to the our paper.</a:t>
            </a:r>
          </a:p>
          <a:p>
            <a:endParaRPr lang="en-US" altLang="ko-KR" baseline="0" dirty="0"/>
          </a:p>
          <a:p>
            <a:r>
              <a:rPr lang="ko-KR" altLang="en-US" baseline="0" dirty="0" err="1"/>
              <a:t>머지에</a:t>
            </a:r>
            <a:r>
              <a:rPr lang="ko-KR" altLang="en-US" baseline="0" dirty="0"/>
              <a:t> 대해서 </a:t>
            </a:r>
            <a:r>
              <a:rPr lang="ko-KR" altLang="en-US" baseline="0" dirty="0" err="1"/>
              <a:t>한줄</a:t>
            </a:r>
            <a:r>
              <a:rPr lang="ko-KR" altLang="en-US" baseline="0" dirty="0"/>
              <a:t> 정도 추가</a:t>
            </a:r>
            <a:endParaRPr lang="en-US" altLang="ko-KR" baseline="0" dirty="0"/>
          </a:p>
          <a:p>
            <a:r>
              <a:rPr lang="en-US" altLang="ko-KR" baseline="0" dirty="0"/>
              <a:t>=================</a:t>
            </a:r>
          </a:p>
          <a:p>
            <a:r>
              <a:rPr lang="en-US" altLang="ko-KR" baseline="0" dirty="0"/>
              <a:t>When the page read is requested and </a:t>
            </a:r>
            <a:r>
              <a:rPr lang="en-US" altLang="ko-KR" baseline="0" dirty="0" err="1"/>
              <a:t>and</a:t>
            </a:r>
            <a:r>
              <a:rPr lang="en-US" altLang="ko-KR" baseline="0" dirty="0"/>
              <a:t> up-to-date page is not in the buffer, </a:t>
            </a:r>
          </a:p>
          <a:p>
            <a:r>
              <a:rPr lang="en-US" altLang="ko-KR" baseline="0" dirty="0"/>
              <a:t>log applier applies the log from the PCM to the target read-page from the database file </a:t>
            </a:r>
          </a:p>
          <a:p>
            <a:r>
              <a:rPr lang="en-US" altLang="ko-KR" baseline="0" dirty="0"/>
              <a:t>and it transfers the up-to-date page to Pager.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Log Merger deals with full-filled log area. </a:t>
            </a:r>
          </a:p>
          <a:p>
            <a:r>
              <a:rPr lang="en-US" altLang="ko-KR" baseline="0" dirty="0"/>
              <a:t>When a log area is full, if an up-to-date page is already in buffer then merger just writes it to flash storage and free the log area, </a:t>
            </a:r>
          </a:p>
          <a:p>
            <a:r>
              <a:rPr lang="en-US" altLang="ko-KR" baseline="0" dirty="0"/>
              <a:t>If the up-to-date page is not in buffer, </a:t>
            </a:r>
          </a:p>
          <a:p>
            <a:r>
              <a:rPr lang="en-US" altLang="ko-KR" baseline="0" dirty="0"/>
              <a:t>merger reads a page which owns the log area from flash storage, applies the log to the page </a:t>
            </a:r>
          </a:p>
          <a:p>
            <a:r>
              <a:rPr lang="en-US" altLang="ko-KR" baseline="0" dirty="0"/>
              <a:t>, writes the up-to-date page to the flash storage and free the log area. </a:t>
            </a:r>
          </a:p>
          <a:p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baseline="0" dirty="0"/>
              <a:t>======</a:t>
            </a:r>
          </a:p>
          <a:p>
            <a:r>
              <a:rPr lang="en-US" altLang="ko-KR" baseline="0" dirty="0"/>
              <a:t>When the log area is full, PPL merges the target logs and original pages and write up-to-date data pages to flash storage. </a:t>
            </a:r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07124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Before we move on to the </a:t>
            </a:r>
            <a:r>
              <a:rPr lang="en-US" altLang="ko-KR" baseline="0" dirty="0" err="1"/>
              <a:t>evalution</a:t>
            </a:r>
            <a:r>
              <a:rPr lang="en-US" altLang="ko-KR" baseline="0" dirty="0"/>
              <a:t> section, </a:t>
            </a:r>
          </a:p>
          <a:p>
            <a:r>
              <a:rPr lang="en-US" altLang="ko-KR" baseline="0" dirty="0"/>
              <a:t>I will briefly illustrate the difference between vanilla SQLite and PPL </a:t>
            </a:r>
          </a:p>
          <a:p>
            <a:r>
              <a:rPr lang="en-US" altLang="ko-KR" baseline="0" dirty="0"/>
              <a:t>When a transaction is committed, SQLite force-writes data pages to flash  storage by its page size, </a:t>
            </a:r>
          </a:p>
          <a:p>
            <a:r>
              <a:rPr lang="en-US" altLang="ko-KR" baseline="0" dirty="0"/>
              <a:t>but our PPL scheme force-writes captured log to PCM by unit of bytes. </a:t>
            </a:r>
          </a:p>
          <a:p>
            <a:r>
              <a:rPr lang="en-US" altLang="ko-KR" dirty="0"/>
              <a:t>The</a:t>
            </a:r>
            <a:r>
              <a:rPr lang="en-US" altLang="ko-KR" baseline="0" dirty="0"/>
              <a:t> other things were described before, so I will skip those.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780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As the performance evaluation,/ we compared SQLite/PPL with the</a:t>
            </a:r>
            <a:r>
              <a:rPr lang="en-US" altLang="ko-KR" baseline="0" dirty="0"/>
              <a:t> vanilla SQLite/ in the rollback journal and WAL journal modes. </a:t>
            </a:r>
          </a:p>
          <a:p>
            <a:r>
              <a:rPr lang="en-US" altLang="ko-KR" baseline="0" dirty="0"/>
              <a:t>As the workloads,/ we used five real traces of popular mobile applications,/ which were collected by ourselves,/</a:t>
            </a:r>
          </a:p>
          <a:p>
            <a:r>
              <a:rPr lang="en-US" altLang="ko-KR" baseline="0" dirty="0"/>
              <a:t>and also used one popular mobile benchmark called </a:t>
            </a:r>
            <a:r>
              <a:rPr lang="en-US" altLang="ko-KR" baseline="0" dirty="0" err="1"/>
              <a:t>Androbench</a:t>
            </a:r>
            <a:r>
              <a:rPr lang="en-US" altLang="ko-KR" baseline="0" dirty="0"/>
              <a:t>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All the experiments were conducted/ on top</a:t>
            </a:r>
            <a:r>
              <a:rPr lang="en-US" altLang="ko-KR" baseline="0" dirty="0"/>
              <a:t> of the UMS development board described before.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=========================</a:t>
            </a:r>
          </a:p>
          <a:p>
            <a:r>
              <a:rPr lang="en-US" altLang="ko-KR" dirty="0"/>
              <a:t>As the performance</a:t>
            </a:r>
            <a:r>
              <a:rPr lang="en-US" altLang="ko-KR" baseline="0" dirty="0"/>
              <a:t> evaluation</a:t>
            </a:r>
            <a:r>
              <a:rPr lang="en-US" altLang="ko-KR" dirty="0"/>
              <a:t>,</a:t>
            </a:r>
            <a:endParaRPr lang="en-US" altLang="ko-KR" baseline="0" dirty="0"/>
          </a:p>
          <a:p>
            <a:r>
              <a:rPr lang="en-US" altLang="ko-KR" baseline="0" dirty="0"/>
              <a:t>we tested the workloads with the SQLite/PPL compared to the vanilla SQLite in the rollback journal and WAL journal modes. </a:t>
            </a:r>
          </a:p>
          <a:p>
            <a:r>
              <a:rPr lang="en-US" altLang="ko-KR" baseline="0" dirty="0"/>
              <a:t>We used 5 real traces of popular applications and 1 micro benchmark apps which creates synthetic workload.</a:t>
            </a:r>
            <a:endParaRPr lang="en-US" altLang="ko-KR" dirty="0"/>
          </a:p>
          <a:p>
            <a:r>
              <a:rPr lang="en-US" altLang="ko-KR" dirty="0"/>
              <a:t>====</a:t>
            </a:r>
          </a:p>
          <a:p>
            <a:endParaRPr lang="en-US" altLang="ko-KR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It was equipped with a dual ARM Cortex-A9, 1GB of DRAM and 512MB of PCM</a:t>
            </a:r>
            <a:endParaRPr lang="en-US" altLang="ko-KR" dirty="0"/>
          </a:p>
          <a:p>
            <a:endParaRPr lang="en-US" altLang="ko-KR" baseline="0" dirty="0"/>
          </a:p>
          <a:p>
            <a:r>
              <a:rPr lang="ko-KR" altLang="en-US" dirty="0"/>
              <a:t>실험에 사용된 보드는 </a:t>
            </a:r>
            <a:r>
              <a:rPr lang="en-US" altLang="ko-KR" dirty="0"/>
              <a:t>Zynq-7030  </a:t>
            </a:r>
            <a:r>
              <a:rPr lang="ko-KR" altLang="en-US" dirty="0"/>
              <a:t>보드</a:t>
            </a:r>
            <a:r>
              <a:rPr lang="ko-KR" altLang="en-US" baseline="0" dirty="0"/>
              <a:t> </a:t>
            </a:r>
            <a:r>
              <a:rPr lang="en-US" altLang="ko-KR" baseline="0" dirty="0"/>
              <a:t>with a dual ARM Cortex-A9 1Ghz </a:t>
            </a:r>
            <a:r>
              <a:rPr lang="ko-KR" altLang="en-US" baseline="0" dirty="0"/>
              <a:t>이다</a:t>
            </a:r>
            <a:r>
              <a:rPr lang="en-US" altLang="ko-KR" baseline="0" dirty="0"/>
              <a:t>. </a:t>
            </a:r>
          </a:p>
          <a:p>
            <a:r>
              <a:rPr lang="en-US" altLang="ko-KR" baseline="0" dirty="0"/>
              <a:t>1GB DDR3 533MHz DRAM </a:t>
            </a:r>
            <a:r>
              <a:rPr lang="ko-KR" altLang="en-US" baseline="0" dirty="0"/>
              <a:t>과 </a:t>
            </a:r>
            <a:r>
              <a:rPr lang="en-US" altLang="ko-KR" baseline="0" dirty="0"/>
              <a:t>512MB LPDDR2-N PCM </a:t>
            </a:r>
            <a:r>
              <a:rPr lang="ko-KR" altLang="en-US" baseline="0" dirty="0"/>
              <a:t>을 장착하였다</a:t>
            </a:r>
            <a:r>
              <a:rPr lang="en-US" altLang="ko-KR" baseline="0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0860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As</a:t>
            </a:r>
            <a:r>
              <a:rPr lang="en-US" altLang="ko-KR" baseline="0" dirty="0"/>
              <a:t> the result of performance evaluation, /</a:t>
            </a:r>
          </a:p>
          <a:p>
            <a:r>
              <a:rPr lang="en-US" altLang="ko-KR" baseline="0" dirty="0"/>
              <a:t>this figure shows the elapsed times/ taken by vanilla SQLite and SQLite/PPL  /to process each workload completely. </a:t>
            </a:r>
          </a:p>
          <a:p>
            <a:r>
              <a:rPr lang="en-US" altLang="ko-KR" baseline="0" dirty="0"/>
              <a:t>As is shown clearly in the figure, / for five traces of real mobile applications. /</a:t>
            </a:r>
          </a:p>
          <a:p>
            <a:r>
              <a:rPr lang="en-US" altLang="ko-KR" baseline="0" dirty="0"/>
              <a:t>SQLite/PPL processed transaction much faster than the vanilla SQLite/ running in rollback journal and </a:t>
            </a:r>
            <a:r>
              <a:rPr lang="en-US" altLang="ko-KR" baseline="0" dirty="0" err="1"/>
              <a:t>wal</a:t>
            </a:r>
            <a:r>
              <a:rPr lang="en-US" altLang="ko-KR" baseline="0" dirty="0"/>
              <a:t> journal modes by up to 16.54 and 8.25 times/</a:t>
            </a:r>
            <a:endParaRPr lang="ko-KR" altLang="en-US" dirty="0"/>
          </a:p>
          <a:p>
            <a:r>
              <a:rPr lang="en-US" altLang="ko-KR" baseline="0" dirty="0"/>
              <a:t>======</a:t>
            </a:r>
          </a:p>
          <a:p>
            <a:r>
              <a:rPr lang="en-US" altLang="ko-KR" baseline="0" dirty="0"/>
              <a:t>I’m sorry that I can not provide much more results about performance evaluations because of a time limit of the presentation.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24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aseline="0" dirty="0"/>
              <a:t> </a:t>
            </a:r>
          </a:p>
          <a:p>
            <a:r>
              <a:rPr lang="en-US" altLang="ko-KR" sz="1200" baseline="0" dirty="0"/>
              <a:t>In this talk,/ I </a:t>
            </a:r>
            <a:r>
              <a:rPr lang="ko-KR" altLang="en-US" sz="1200" baseline="0" dirty="0"/>
              <a:t> </a:t>
            </a:r>
            <a:r>
              <a:rPr lang="en-US" altLang="ko-KR" sz="1200" baseline="0" dirty="0"/>
              <a:t>will first briefly review/ the promise, reality and opportunities of Phase Change Memory.</a:t>
            </a:r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And then,/ with an opportunity of PCM in mind, /</a:t>
            </a:r>
          </a:p>
          <a:p>
            <a:r>
              <a:rPr lang="en-US" altLang="ko-KR" sz="1200" baseline="0" dirty="0"/>
              <a:t>I will present/ three important observations /regarding the IO characteristics /in SQLite-based mobile applications, </a:t>
            </a:r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As a solution,/ we suggest SQLite/PPL/ which is based on physiological logging for SQLite with a real PCM. </a:t>
            </a:r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===== </a:t>
            </a:r>
            <a:r>
              <a:rPr lang="ko-KR" altLang="en-US" sz="1200" baseline="0" dirty="0"/>
              <a:t>아래는 시간 초과 </a:t>
            </a:r>
            <a:r>
              <a:rPr lang="ko-KR" altLang="en-US" sz="1200" baseline="0" dirty="0" err="1"/>
              <a:t>안하면</a:t>
            </a:r>
            <a:r>
              <a:rPr lang="ko-KR" altLang="en-US" sz="1200" baseline="0" dirty="0"/>
              <a:t> 발표</a:t>
            </a:r>
            <a:endParaRPr lang="en-US" altLang="ko-KR" sz="1200" baseline="0" dirty="0"/>
          </a:p>
          <a:p>
            <a:r>
              <a:rPr lang="en-US" altLang="ko-KR" sz="1200" baseline="0" dirty="0"/>
              <a:t>SQLite/PPL can overcome the write amplification by leveraging the characteristics of small data change per page and write locality.</a:t>
            </a:r>
          </a:p>
          <a:p>
            <a:r>
              <a:rPr lang="en-US" altLang="ko-KR" sz="1200" baseline="0" dirty="0"/>
              <a:t>Consequently, it improves the throughput and response time of SQLite application by more than one order of magnitude,</a:t>
            </a:r>
          </a:p>
          <a:p>
            <a:r>
              <a:rPr lang="en-US" altLang="ko-KR" sz="1200" baseline="0" dirty="0"/>
              <a:t>And also SQLite/PPL can significantly prolong the lifespan of flash storage.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aseline="0" dirty="0"/>
              <a:t>such as huge write amplification, write locality, and small data change per transaction.</a:t>
            </a:r>
          </a:p>
          <a:p>
            <a:endParaRPr lang="en-US" altLang="ko-KR" sz="1200" baseline="0" dirty="0"/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==========================================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Thus, there is a compelling need to optimize the performance of sluggish SQLite database. </a:t>
            </a:r>
            <a:endParaRPr lang="en-US" altLang="ko-KR" sz="1200" baseline="0" dirty="0"/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We noted that this problems can be solved with a device equipped with proper amount of PCM. </a:t>
            </a:r>
          </a:p>
          <a:p>
            <a:r>
              <a:rPr lang="en-US" altLang="ko-KR" sz="1200" baseline="0" dirty="0"/>
              <a:t>That is, instead of using SQLite journaling mode, capturing an update in a physiological log record and adding it to the PCM log area can optimize the write amplification, I/O latency and guarantee atomicity and durability economically.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99601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  <a:p>
            <a:r>
              <a:rPr lang="en-US" altLang="ko-KR" baseline="0" dirty="0"/>
              <a:t>The speed gap was wider for the </a:t>
            </a:r>
            <a:r>
              <a:rPr lang="en-US" altLang="ko-KR" baseline="0" dirty="0" err="1"/>
              <a:t>Androbench</a:t>
            </a:r>
            <a:r>
              <a:rPr lang="en-US" altLang="ko-KR" baseline="0" dirty="0"/>
              <a:t>,/ 24.27 times and 9.47 times faster than the vanilla SQLite /running in rollback journal and </a:t>
            </a:r>
            <a:r>
              <a:rPr lang="en-US" altLang="ko-KR" baseline="0" dirty="0" err="1"/>
              <a:t>wal</a:t>
            </a:r>
            <a:r>
              <a:rPr lang="en-US" altLang="ko-KR" baseline="0" dirty="0"/>
              <a:t> journal modes. </a:t>
            </a:r>
          </a:p>
          <a:p>
            <a:r>
              <a:rPr lang="en-US" altLang="ko-KR" baseline="0" dirty="0"/>
              <a:t>Please see our paper for </a:t>
            </a:r>
            <a:r>
              <a:rPr lang="en-US" altLang="ko-KR" dirty="0" err="1"/>
              <a:t>for</a:t>
            </a:r>
            <a:r>
              <a:rPr lang="en-US" altLang="ko-KR" dirty="0"/>
              <a:t> performance details of/ Latency, Effect of Log Sector Size/All in PCM, Read Performance</a:t>
            </a:r>
            <a:endParaRPr lang="ko-KR" altLang="en-US" dirty="0"/>
          </a:p>
          <a:p>
            <a:r>
              <a:rPr lang="en-US" altLang="ko-KR" baseline="0" dirty="0"/>
              <a:t>======</a:t>
            </a:r>
          </a:p>
          <a:p>
            <a:r>
              <a:rPr lang="en-US" altLang="ko-KR" baseline="0" dirty="0"/>
              <a:t>I’m sorry that I can not provide much more results about performance evaluations because of a time limit of the presentation.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52310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Although</a:t>
            </a:r>
            <a:r>
              <a:rPr lang="en-US" altLang="ko-KR" baseline="0" dirty="0"/>
              <a:t> the performance improvement of SQLite does not effect to real response time of applications, </a:t>
            </a:r>
          </a:p>
          <a:p>
            <a:r>
              <a:rPr lang="en-US" altLang="ko-KR" baseline="0" dirty="0"/>
              <a:t>it is effective on endurance of </a:t>
            </a:r>
            <a:r>
              <a:rPr lang="en-US" altLang="ko-KR" baseline="0" dirty="0" err="1"/>
              <a:t>nand</a:t>
            </a:r>
            <a:r>
              <a:rPr lang="en-US" altLang="ko-KR" baseline="0" dirty="0"/>
              <a:t> flash storage.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4250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Among many promising non-volatile</a:t>
            </a:r>
            <a:r>
              <a:rPr lang="en-US" altLang="ko-KR" baseline="0" dirty="0"/>
              <a:t> memory technologies under active development,/ the PCM is expected to arrive in market/ earlier than others.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In this talk,/ as a practical use case of current real PCM chips,/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 presented the design and implementation of SQLite/PPL.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SQL/PPL adopts a real phase change memory/ with a persistent memory abstraction 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and/ minimizes write latency by capturing an update in a physiological logs and/ writing logs to the PCM log sector.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used real workloads of popular mobile applications to evaluate the performance</a:t>
            </a:r>
          </a:p>
          <a:p>
            <a:r>
              <a:rPr kumimoji="1"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result,/ SQLite/PPL outperforms the vanilla SQLite significantly and consistently/ across all the traces and benchmark.</a:t>
            </a:r>
          </a:p>
          <a:p>
            <a:endParaRPr kumimoji="1"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baseline="0" dirty="0"/>
              <a:t>===== </a:t>
            </a:r>
            <a:r>
              <a:rPr lang="ko-KR" altLang="en-US" baseline="0" dirty="0"/>
              <a:t>아래는 발표</a:t>
            </a:r>
            <a:r>
              <a:rPr lang="en-US" altLang="ko-KR" baseline="0" dirty="0"/>
              <a:t>? </a:t>
            </a:r>
            <a:r>
              <a:rPr lang="ko-KR" altLang="en-US" baseline="0" dirty="0" err="1"/>
              <a:t>노발표</a:t>
            </a:r>
            <a:r>
              <a:rPr lang="en-US" altLang="ko-KR" baseline="0" dirty="0"/>
              <a:t>?</a:t>
            </a:r>
          </a:p>
          <a:p>
            <a:r>
              <a:rPr lang="en-US" altLang="ko-KR" baseline="0" dirty="0"/>
              <a:t>For the future works of this research, </a:t>
            </a:r>
          </a:p>
          <a:p>
            <a:r>
              <a:rPr lang="en-US" altLang="ko-KR" baseline="0" dirty="0"/>
              <a:t>we are going to apply  PPL approach to enterprise Open-source DB like PostgreSQL and MySQL. </a:t>
            </a:r>
          </a:p>
          <a:p>
            <a:r>
              <a:rPr lang="en-US" altLang="ko-KR" baseline="0" dirty="0"/>
              <a:t>And now we are designing the logical logging for SQLite. </a:t>
            </a:r>
          </a:p>
          <a:p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8254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슬라이드 노트 개체 틀 2"/>
          <p:cNvSpPr>
            <a:spLocks noGrp="1"/>
          </p:cNvSpPr>
          <p:nvPr>
            <p:ph type="body" idx="1"/>
          </p:nvPr>
        </p:nvSpPr>
        <p:spPr bwMode="auto">
          <a:xfrm>
            <a:off x="680406" y="4715828"/>
            <a:ext cx="5436865" cy="446754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ko-KR" dirty="0"/>
              <a:t>Thank</a:t>
            </a:r>
            <a:r>
              <a:rPr lang="en-US" altLang="ko-KR" baseline="0" dirty="0"/>
              <a:t> you for listening my talk!</a:t>
            </a:r>
          </a:p>
          <a:p>
            <a:r>
              <a:rPr lang="en-US" altLang="ko-KR" baseline="0" dirty="0"/>
              <a:t>I am open to question</a:t>
            </a:r>
          </a:p>
        </p:txBody>
      </p:sp>
    </p:spTree>
    <p:extLst>
      <p:ext uri="{BB962C8B-B14F-4D97-AF65-F5344CB8AC3E}">
        <p14:creationId xmlns:p14="http://schemas.microsoft.com/office/powerpoint/2010/main" val="35229994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</a:t>
            </a:r>
            <a:r>
              <a:rPr lang="en-US" altLang="ko-KR" baseline="0" dirty="0"/>
              <a:t> PPL, a database file is stored in flash storage and a page is updated in DRAM space as the vanilla SQLite does. </a:t>
            </a:r>
          </a:p>
          <a:p>
            <a:endParaRPr lang="en-US" altLang="ko-KR" dirty="0"/>
          </a:p>
          <a:p>
            <a:r>
              <a:rPr lang="en-US" altLang="ko-KR" dirty="0"/>
              <a:t>Physiological</a:t>
            </a:r>
            <a:r>
              <a:rPr lang="en-US" altLang="ko-KR" baseline="0" dirty="0"/>
              <a:t> logs are captured in DRAM space and stored in host-side non-volatile, byte-addressable PCM</a:t>
            </a:r>
            <a:endParaRPr lang="en-US" altLang="ko-KR" dirty="0"/>
          </a:p>
          <a:p>
            <a:endParaRPr lang="en-US" altLang="ko-KR" baseline="0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45516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graph</a:t>
            </a:r>
            <a:r>
              <a:rPr lang="en-US" altLang="ko-KR" baseline="0" dirty="0"/>
              <a:t> shows the result of performance evaluation when</a:t>
            </a:r>
            <a:r>
              <a:rPr lang="en-US" altLang="ko-KR" dirty="0"/>
              <a:t> the PCM is used as entire storage device,</a:t>
            </a:r>
            <a:r>
              <a:rPr lang="en-US" altLang="ko-KR" baseline="0" dirty="0"/>
              <a:t> </a:t>
            </a:r>
          </a:p>
          <a:p>
            <a:r>
              <a:rPr lang="en-US" altLang="ko-KR" baseline="0" dirty="0"/>
              <a:t>PPL is faster for most applications except for </a:t>
            </a:r>
            <a:r>
              <a:rPr lang="en-US" altLang="ko-KR" baseline="0" dirty="0" err="1"/>
              <a:t>gmail</a:t>
            </a:r>
            <a:r>
              <a:rPr lang="en-US" altLang="ko-KR" baseline="0" dirty="0"/>
              <a:t>. </a:t>
            </a:r>
          </a:p>
          <a:p>
            <a:r>
              <a:rPr lang="en-US" altLang="ko-KR" baseline="0" dirty="0"/>
              <a:t>As our analysis, the trace provider  barely uses </a:t>
            </a:r>
            <a:r>
              <a:rPr lang="en-US" altLang="ko-KR" baseline="0" dirty="0" err="1"/>
              <a:t>gmail</a:t>
            </a:r>
            <a:r>
              <a:rPr lang="en-US" altLang="ko-KR" baseline="0" dirty="0"/>
              <a:t> on Mobile. Thus the trace of </a:t>
            </a:r>
            <a:r>
              <a:rPr lang="en-US" altLang="ko-KR" baseline="0" dirty="0" err="1"/>
              <a:t>gmail</a:t>
            </a:r>
            <a:r>
              <a:rPr lang="en-US" altLang="ko-KR" baseline="0" dirty="0"/>
              <a:t> includes lots of long transaction and long messages. </a:t>
            </a:r>
          </a:p>
          <a:p>
            <a:endParaRPr lang="en-US" altLang="ko-KR" baseline="0" dirty="0"/>
          </a:p>
          <a:p>
            <a:r>
              <a:rPr lang="en-US" altLang="ko-KR" dirty="0"/>
              <a:t>We have the</a:t>
            </a:r>
            <a:r>
              <a:rPr lang="en-US" altLang="ko-KR" baseline="0" dirty="0"/>
              <a:t> results for other applications, so if you want it, please email me.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9348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table shows the result what</a:t>
            </a:r>
            <a:r>
              <a:rPr lang="en-US" altLang="ko-KR" baseline="0" dirty="0"/>
              <a:t> you want. </a:t>
            </a:r>
          </a:p>
          <a:p>
            <a:r>
              <a:rPr lang="en-US" altLang="ko-KR" baseline="0" dirty="0"/>
              <a:t>Because Cortex-A9 processor is too slow, performance improve decreases when the </a:t>
            </a:r>
            <a:r>
              <a:rPr lang="en-US" altLang="ko-KR" baseline="0" dirty="0" err="1"/>
              <a:t>cpu</a:t>
            </a:r>
            <a:r>
              <a:rPr lang="en-US" altLang="ko-KR" baseline="0" dirty="0"/>
              <a:t> time is added. </a:t>
            </a:r>
          </a:p>
          <a:p>
            <a:r>
              <a:rPr lang="en-US" altLang="ko-KR" baseline="0" dirty="0"/>
              <a:t>But PPL is still faster than SQLite journal mode.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2433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aseline="0" dirty="0"/>
              <a:t>Let’s move on to first subject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0855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This table shows access latency of three memory types,/ DRAM, NAND Flash, PCM</a:t>
            </a:r>
          </a:p>
          <a:p>
            <a:r>
              <a:rPr lang="en-US" altLang="ko-KR" baseline="0" dirty="0"/>
              <a:t>In addition,/ we compared theoretical PCM latency/ with PCM latency we measured.</a:t>
            </a:r>
          </a:p>
          <a:p>
            <a:r>
              <a:rPr lang="en-US" altLang="ko-KR" baseline="0" dirty="0"/>
              <a:t>People often consider/ the latency of PCM as in ns,/ but the real PCM is much slower/ than theoretical latency/ which is presented at ISCA ‘09. </a:t>
            </a:r>
          </a:p>
          <a:p>
            <a:r>
              <a:rPr lang="en-US" altLang="ko-KR" baseline="0" dirty="0"/>
              <a:t>For read latency,/ PCM which we used is slower than theoretical PCM/ by 8.5 times.</a:t>
            </a:r>
          </a:p>
          <a:p>
            <a:r>
              <a:rPr lang="en-US" altLang="ko-KR" baseline="0" dirty="0"/>
              <a:t>For write latency,/ the gap of latency between two PCM is quite big</a:t>
            </a:r>
          </a:p>
          <a:p>
            <a:r>
              <a:rPr lang="en-US" altLang="ko-KR" baseline="0" dirty="0"/>
              <a:t>The real PCM is much slower than theoretical PCM/ by 50 times/ and the latency is in 7.5 us/ not few hundred ns. </a:t>
            </a:r>
          </a:p>
          <a:p>
            <a:r>
              <a:rPr lang="en-US" altLang="ko-KR" baseline="0" dirty="0"/>
              <a:t>A similar observation with this/ was made in a recent USENIX FAST paper</a:t>
            </a:r>
          </a:p>
          <a:p>
            <a:r>
              <a:rPr lang="en-US" altLang="ko-KR" baseline="0" dirty="0"/>
              <a:t>== </a:t>
            </a:r>
            <a:r>
              <a:rPr lang="ko-KR" altLang="en-US" baseline="0" dirty="0"/>
              <a:t>시간 남을 경우 </a:t>
            </a:r>
            <a:r>
              <a:rPr lang="en-US" altLang="ko-KR" baseline="0" dirty="0"/>
              <a:t>8.5</a:t>
            </a:r>
            <a:r>
              <a:rPr lang="ko-KR" altLang="en-US" baseline="0" dirty="0"/>
              <a:t>배</a:t>
            </a:r>
            <a:r>
              <a:rPr lang="en-US" altLang="ko-KR" baseline="0" dirty="0"/>
              <a:t>, 50</a:t>
            </a:r>
            <a:r>
              <a:rPr lang="ko-KR" altLang="en-US" baseline="0" dirty="0"/>
              <a:t>배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2001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This figure shows write latency of two memory types,/ PCM and NAND. </a:t>
            </a:r>
          </a:p>
          <a:p>
            <a:r>
              <a:rPr lang="en-US" altLang="ko-KR" baseline="0" dirty="0"/>
              <a:t>As this figure clearly shows ,/ </a:t>
            </a:r>
          </a:p>
          <a:p>
            <a:r>
              <a:rPr lang="en-US" altLang="ko-KR" baseline="0" dirty="0"/>
              <a:t>it is effective to write fine-grained data to PCM/ rather than </a:t>
            </a:r>
            <a:r>
              <a:rPr lang="en-US" altLang="ko-KR" baseline="0" dirty="0" err="1"/>
              <a:t>Nand</a:t>
            </a:r>
            <a:r>
              <a:rPr lang="en-US" altLang="ko-KR" baseline="0" dirty="0"/>
              <a:t> flash storage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Because PCM is byte-addressable, non-volatile and/ it provides short latency of fine-grained writes, /</a:t>
            </a:r>
          </a:p>
          <a:p>
            <a:r>
              <a:rPr lang="en-US" altLang="ko-KR" baseline="0" dirty="0"/>
              <a:t>we argue that PCM should be used/ as a byte-addressable memory /rather than a block device.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Then,  when is the PCM effective in terms of write size?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Because </a:t>
            </a:r>
            <a:r>
              <a:rPr lang="en-US" altLang="ko-KR" baseline="0" dirty="0" err="1"/>
              <a:t>nand</a:t>
            </a:r>
            <a:r>
              <a:rPr lang="en-US" altLang="ko-KR" baseline="0" dirty="0"/>
              <a:t> flash memory support page write only, its speed stays until write size reaches to the page size.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As you can see, PCM is faster than NAND flash memory until write size reaches to under 240 bytes. 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5236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Left figure depicts a prototype development board/ that allows PCM to be </a:t>
            </a:r>
            <a:r>
              <a:rPr lang="en-US" altLang="ko-KR" baseline="0" dirty="0" err="1"/>
              <a:t>accesed</a:t>
            </a:r>
            <a:r>
              <a:rPr lang="en-US" altLang="ko-KR" baseline="0" dirty="0"/>
              <a:t>/ </a:t>
            </a:r>
          </a:p>
          <a:p>
            <a:r>
              <a:rPr lang="en-US" altLang="ko-KR" baseline="0" dirty="0"/>
              <a:t>via DIMM interface alongside DRAM. </a:t>
            </a:r>
          </a:p>
          <a:p>
            <a:r>
              <a:rPr lang="en-US" altLang="ko-KR" baseline="0" dirty="0"/>
              <a:t>We call this </a:t>
            </a:r>
            <a:r>
              <a:rPr lang="en-US" altLang="ko-KR" baseline="0" dirty="0" err="1"/>
              <a:t>protype</a:t>
            </a:r>
            <a:r>
              <a:rPr lang="en-US" altLang="ko-KR" baseline="0" dirty="0"/>
              <a:t>/ a unified memory system, and in short UMS. </a:t>
            </a:r>
          </a:p>
          <a:p>
            <a:r>
              <a:rPr lang="en-US" altLang="ko-KR" baseline="0" dirty="0"/>
              <a:t>Since this approach avoids the overhead of I/O stack,/ the UMS will be more effective/ when the amount of data is small.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For more details of the UMS and the board equipped with PCM, /</a:t>
            </a:r>
          </a:p>
          <a:p>
            <a:r>
              <a:rPr lang="en-US" altLang="ko-KR" baseline="0" dirty="0"/>
              <a:t>please refer to the our paper/ or the paper presented at Rapid System Prototyping 2014</a:t>
            </a:r>
          </a:p>
          <a:p>
            <a:r>
              <a:rPr lang="en-US" altLang="ko-KR" baseline="0" dirty="0"/>
              <a:t>========</a:t>
            </a:r>
          </a:p>
          <a:p>
            <a:r>
              <a:rPr lang="en-US" altLang="ko-KR" baseline="0" dirty="0"/>
              <a:t>Because a purpose of our research is not introducing the new unified memory system, </a:t>
            </a:r>
          </a:p>
          <a:p>
            <a:r>
              <a:rPr lang="en-US" altLang="ko-KR" baseline="0" dirty="0"/>
              <a:t>I will briefly describe this system. </a:t>
            </a:r>
          </a:p>
          <a:p>
            <a:r>
              <a:rPr lang="en-US" altLang="ko-KR" baseline="0" dirty="0"/>
              <a:t>Left figure shows the unified memory system that we used. </a:t>
            </a:r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145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aseline="0" dirty="0"/>
              <a:t>It is well known that SQLite is de facto standard data manager in mobile platforms/ including Android and iOS.</a:t>
            </a:r>
          </a:p>
          <a:p>
            <a:r>
              <a:rPr lang="en-US" altLang="ko-KR" sz="1200" baseline="0" dirty="0"/>
              <a:t>And, almost every mobile applications such as/ messenger, email and social network services rely on SQLite/ for their data management need. </a:t>
            </a:r>
          </a:p>
          <a:p>
            <a:r>
              <a:rPr lang="en-US" altLang="ko-KR" sz="1200" baseline="0" dirty="0"/>
              <a:t>However,/ the current SQLite architecture is suboptimal/ with respect to performance and lifespan of NAND flash storage. </a:t>
            </a:r>
          </a:p>
          <a:p>
            <a:r>
              <a:rPr lang="en-US" altLang="ko-KR" sz="1200" baseline="0" dirty="0"/>
              <a:t>======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aseline="0" dirty="0"/>
              <a:t> (Real </a:t>
            </a:r>
            <a:r>
              <a:rPr lang="ko-KR" altLang="en-US" sz="1200" baseline="0" dirty="0"/>
              <a:t>보드가 </a:t>
            </a:r>
            <a:r>
              <a:rPr lang="en-US" altLang="ko-KR" sz="1200" baseline="0" dirty="0"/>
              <a:t>mobile </a:t>
            </a:r>
            <a:r>
              <a:rPr lang="en-US" altLang="ko-KR" sz="1200" baseline="0" dirty="0" err="1"/>
              <a:t>devic</a:t>
            </a:r>
            <a:r>
              <a:rPr lang="ko-KR" altLang="en-US" sz="1200" baseline="0" dirty="0"/>
              <a:t>와 유사하기 때문에 </a:t>
            </a:r>
            <a:r>
              <a:rPr lang="ko-KR" altLang="en-US" sz="1200" baseline="0" dirty="0" err="1"/>
              <a:t>모바일</a:t>
            </a:r>
            <a:r>
              <a:rPr lang="ko-KR" altLang="en-US" sz="1200" baseline="0" dirty="0"/>
              <a:t> </a:t>
            </a:r>
            <a:r>
              <a:rPr lang="ko-KR" altLang="en-US" sz="1200" baseline="0" dirty="0" err="1"/>
              <a:t>스탠다드인</a:t>
            </a:r>
            <a:r>
              <a:rPr lang="ko-KR" altLang="en-US" sz="1200" baseline="0" dirty="0"/>
              <a:t> </a:t>
            </a:r>
            <a:r>
              <a:rPr lang="en-US" altLang="ko-KR" sz="1200" baseline="0" dirty="0"/>
              <a:t>SQLite</a:t>
            </a:r>
            <a:r>
              <a:rPr lang="ko-KR" altLang="en-US" sz="1200" baseline="0" dirty="0"/>
              <a:t>를 분석하였다</a:t>
            </a:r>
            <a:r>
              <a:rPr lang="en-US" altLang="ko-KR" sz="1200" baseline="0" dirty="0"/>
              <a:t>.)</a:t>
            </a:r>
          </a:p>
          <a:p>
            <a:endParaRPr lang="en-US" altLang="ko-KR" sz="1200" baseline="0" dirty="0"/>
          </a:p>
          <a:p>
            <a:endParaRPr lang="en-US" altLang="ko-KR" sz="1200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2289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aseline="0" dirty="0"/>
              <a:t>Then, Let’s talk about 3 important observations about SQLite and mobile applications/ with regards to opportunities of PCM.</a:t>
            </a:r>
          </a:p>
          <a:p>
            <a:endParaRPr lang="en-US" altLang="ko-KR" sz="1200" baseline="0" dirty="0"/>
          </a:p>
          <a:p>
            <a:endParaRPr lang="en-US" altLang="ko-KR" sz="1200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7246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aseline="0" dirty="0"/>
              <a:t>First of all, let me explain well-known problem/ why current SQLite-based mobile applications yield huge write amplification.</a:t>
            </a:r>
          </a:p>
          <a:p>
            <a:r>
              <a:rPr lang="en-US" altLang="ko-KR" sz="1200" baseline="0" dirty="0"/>
              <a:t>I will use an example with </a:t>
            </a:r>
            <a:r>
              <a:rPr lang="en-US" altLang="ko-KR" sz="1200" baseline="0" dirty="0" err="1"/>
              <a:t>Kakaotalk</a:t>
            </a:r>
            <a:r>
              <a:rPr lang="en-US" altLang="ko-KR" sz="1200" baseline="0" dirty="0"/>
              <a:t>.</a:t>
            </a:r>
          </a:p>
          <a:p>
            <a:r>
              <a:rPr lang="en-US" altLang="ko-KR" sz="1200" baseline="0" dirty="0" err="1"/>
              <a:t>Kakaotalk</a:t>
            </a:r>
            <a:r>
              <a:rPr lang="en-US" altLang="ko-KR" sz="1200" baseline="0" dirty="0"/>
              <a:t> is the most popular messenger application in Korea/ like </a:t>
            </a:r>
            <a:r>
              <a:rPr lang="en-US" altLang="ko-KR" sz="1200" baseline="0" dirty="0" err="1"/>
              <a:t>viber</a:t>
            </a:r>
            <a:r>
              <a:rPr lang="en-US" altLang="ko-KR" sz="1200" baseline="0" dirty="0"/>
              <a:t> and </a:t>
            </a:r>
            <a:r>
              <a:rPr lang="en-US" altLang="ko-KR" sz="1200" baseline="0" dirty="0" err="1"/>
              <a:t>iMessenger</a:t>
            </a:r>
            <a:r>
              <a:rPr lang="en-US" altLang="ko-KR" sz="1200" baseline="0" dirty="0"/>
              <a:t>.</a:t>
            </a:r>
          </a:p>
          <a:p>
            <a:r>
              <a:rPr lang="en-US" altLang="ko-KR" sz="1200" baseline="0" dirty="0"/>
              <a:t>It has 2 indexes for a main table. </a:t>
            </a:r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Since many mobile applications including </a:t>
            </a:r>
            <a:r>
              <a:rPr lang="en-US" altLang="ko-KR" sz="1200" baseline="0" dirty="0" err="1"/>
              <a:t>kakaotalk</a:t>
            </a:r>
            <a:r>
              <a:rPr lang="en-US" altLang="ko-KR" sz="1200" baseline="0" dirty="0"/>
              <a:t> utilize SQLite/ running in the </a:t>
            </a:r>
            <a:r>
              <a:rPr lang="en-US" altLang="ko-KR" sz="1200" baseline="0" dirty="0" err="1"/>
              <a:t>autocommit</a:t>
            </a:r>
            <a:r>
              <a:rPr lang="en-US" altLang="ko-KR" sz="1200" baseline="0" dirty="0"/>
              <a:t> mode and / SQLite takes force-write policy for transaction commit,/ each record inserted into a page requires/ force-writing multiple pages/ including the one in the table and several pages in the secondary indexes/ with block interface.</a:t>
            </a:r>
          </a:p>
          <a:p>
            <a:endParaRPr lang="en-US" altLang="ko-KR" sz="1200" baseline="0" dirty="0"/>
          </a:p>
          <a:p>
            <a:r>
              <a:rPr lang="en-US" altLang="ko-KR" sz="1200" baseline="0" dirty="0"/>
              <a:t>SQLite provides users with several journaling options/ to guarantee the atomicity. Among those,/ delete rollback journal and </a:t>
            </a:r>
            <a:r>
              <a:rPr lang="en-US" altLang="ko-KR" sz="1200" baseline="0" dirty="0" err="1"/>
              <a:t>wal</a:t>
            </a:r>
            <a:r>
              <a:rPr lang="en-US" altLang="ko-KR" sz="1200" baseline="0" dirty="0"/>
              <a:t> journal modes are most commonly used. </a:t>
            </a:r>
          </a:p>
          <a:p>
            <a:r>
              <a:rPr lang="en-US" altLang="ko-KR" sz="1200" baseline="0" dirty="0"/>
              <a:t>If SQLite runs in the rollback journal mode or WAL journal mode,/ each update incurs two physical page writes,/ one for database update and another for journaling.</a:t>
            </a:r>
          </a:p>
          <a:p>
            <a:r>
              <a:rPr lang="en-US" altLang="ko-KR" sz="1200" baseline="0" dirty="0"/>
              <a:t>In addition,/ few pages of metadata of file system/ should be written persistently for completion of commit.</a:t>
            </a:r>
          </a:p>
          <a:p>
            <a:endParaRPr lang="en-US" altLang="ko-KR" sz="1200" baseline="0" dirty="0"/>
          </a:p>
          <a:p>
            <a:r>
              <a:rPr lang="en-US" altLang="ko-KR" dirty="0"/>
              <a:t>For</a:t>
            </a:r>
            <a:r>
              <a:rPr lang="en-US" altLang="ko-KR" baseline="0" dirty="0"/>
              <a:t> these reasons,/ </a:t>
            </a:r>
            <a:r>
              <a:rPr lang="en-US" altLang="ko-KR" dirty="0"/>
              <a:t>one simple</a:t>
            </a:r>
            <a:r>
              <a:rPr lang="en-US" altLang="ko-KR" baseline="0" dirty="0"/>
              <a:t> message ‘hi’ of two bytes in </a:t>
            </a:r>
            <a:r>
              <a:rPr lang="en-US" altLang="ko-KR" baseline="0" dirty="0" err="1"/>
              <a:t>Kakaotalk</a:t>
            </a:r>
            <a:r>
              <a:rPr lang="en-US" altLang="ko-KR" baseline="0" dirty="0"/>
              <a:t>/ issues</a:t>
            </a:r>
          </a:p>
          <a:p>
            <a:r>
              <a:rPr lang="en-US" altLang="ko-KR" baseline="0" dirty="0"/>
              <a:t>at least eleven writes of 4KB-size pages  in our experiment.</a:t>
            </a:r>
          </a:p>
          <a:p>
            <a:r>
              <a:rPr lang="en-US" altLang="ko-KR" baseline="0" dirty="0"/>
              <a:t>=======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Mobile applications are linked to SQLite software library which implements a </a:t>
            </a:r>
            <a:r>
              <a:rPr lang="en-US" altLang="ko-KR" baseline="0" dirty="0" err="1"/>
              <a:t>serverless</a:t>
            </a:r>
            <a:r>
              <a:rPr lang="en-US" altLang="ko-KR" baseline="0" dirty="0"/>
              <a:t>, transactional database engine. </a:t>
            </a:r>
          </a:p>
          <a:p>
            <a:r>
              <a:rPr lang="en-US" altLang="ko-KR" baseline="0" dirty="0"/>
              <a:t>SQLite controls the IO of the updated data as page size with block interface.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====================</a:t>
            </a:r>
          </a:p>
          <a:p>
            <a:r>
              <a:rPr lang="en-US" altLang="ko-KR" baseline="0" dirty="0"/>
              <a:t>This huge write amplification at the SQLite layer will have severe adverse effect on flash storage endurance</a:t>
            </a:r>
          </a:p>
          <a:p>
            <a:r>
              <a:rPr lang="en-US" altLang="ko-KR" baseline="0" dirty="0"/>
              <a:t>as well as the performance of mobile application.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According to recent study, one logical page update in SQLite which runs in Rollback journal mode, may invoke 22 physical page writes in the worst case.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journal 3 + </a:t>
            </a:r>
            <a:r>
              <a:rPr lang="en-US" altLang="ko-KR" baseline="0" dirty="0" err="1"/>
              <a:t>fsync</a:t>
            </a:r>
            <a:r>
              <a:rPr lang="en-US" altLang="ko-KR" baseline="0" dirty="0"/>
              <a:t>() + journal header 1 + </a:t>
            </a:r>
            <a:r>
              <a:rPr lang="en-US" altLang="ko-KR" baseline="0" dirty="0" err="1"/>
              <a:t>fsync</a:t>
            </a:r>
            <a:r>
              <a:rPr lang="en-US" altLang="ko-KR" baseline="0" dirty="0"/>
              <a:t>() + database file 3 + </a:t>
            </a:r>
            <a:r>
              <a:rPr lang="en-US" altLang="ko-KR" baseline="0" dirty="0" err="1"/>
              <a:t>fsync</a:t>
            </a:r>
            <a:r>
              <a:rPr lang="en-US" altLang="ko-KR" baseline="0" dirty="0"/>
              <a:t>() + delete journal 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80DC30-9171-D342-827B-94582DF8ADBA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7439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부제목 스타일 편집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970762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93172841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3463228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611560" y="1412777"/>
            <a:ext cx="7772400" cy="1152128"/>
          </a:xfrm>
        </p:spPr>
        <p:txBody>
          <a:bodyPr>
            <a:normAutofit/>
          </a:bodyPr>
          <a:lstStyle>
            <a:lvl1pPr>
              <a:defRPr sz="3600" baseline="0"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</a:lstStyle>
          <a:p>
            <a:r>
              <a:rPr lang="en-US" altLang="ko-KR" dirty="0"/>
              <a:t>The Title of Your Presentation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611560" y="3212976"/>
            <a:ext cx="6400800" cy="7200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Department of Computer and Electrical Engineering</a:t>
            </a:r>
          </a:p>
          <a:p>
            <a:r>
              <a:rPr lang="en-US" altLang="ko-KR" dirty="0" err="1"/>
              <a:t>Sungkyunkwan</a:t>
            </a:r>
            <a:r>
              <a:rPr lang="en-US" altLang="ko-KR" dirty="0"/>
              <a:t> University</a:t>
            </a:r>
          </a:p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 hasCustomPrompt="1"/>
          </p:nvPr>
        </p:nvSpPr>
        <p:spPr>
          <a:xfrm>
            <a:off x="611560" y="2636912"/>
            <a:ext cx="4392488" cy="432048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 lang="ko-KR" altLang="en-US" sz="1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</a:lstStyle>
          <a:p>
            <a:pPr lvl="0"/>
            <a:r>
              <a:rPr lang="en-US" altLang="ko-KR" dirty="0"/>
              <a:t>Your name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 hasCustomPrompt="1"/>
          </p:nvPr>
        </p:nvSpPr>
        <p:spPr>
          <a:xfrm>
            <a:off x="612130" y="4437063"/>
            <a:ext cx="4679950" cy="1368425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  <a:ea typeface="나눔고딕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Full paper name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Author, co-author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Published conference/journal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itchFamily="34" charset="0"/>
              <a:ea typeface="+mn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030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611560" y="1412777"/>
            <a:ext cx="7772400" cy="1152128"/>
          </a:xfrm>
        </p:spPr>
        <p:txBody>
          <a:bodyPr>
            <a:normAutofit/>
          </a:bodyPr>
          <a:lstStyle>
            <a:lvl1pPr>
              <a:defRPr sz="3600" baseline="0"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</a:lstStyle>
          <a:p>
            <a:r>
              <a:rPr lang="en-US" altLang="ko-KR" dirty="0"/>
              <a:t>The Title of Your Presentation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611560" y="3212976"/>
            <a:ext cx="6400800" cy="7200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Department of Computer and Electrical Engineering</a:t>
            </a:r>
          </a:p>
          <a:p>
            <a:r>
              <a:rPr lang="en-US" altLang="ko-KR" dirty="0" err="1"/>
              <a:t>Sungkyunkwan</a:t>
            </a:r>
            <a:r>
              <a:rPr lang="en-US" altLang="ko-KR" dirty="0"/>
              <a:t> University</a:t>
            </a:r>
          </a:p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 hasCustomPrompt="1"/>
          </p:nvPr>
        </p:nvSpPr>
        <p:spPr>
          <a:xfrm>
            <a:off x="611560" y="2636912"/>
            <a:ext cx="4392488" cy="432048"/>
          </a:xfrm>
        </p:spPr>
        <p:txBody>
          <a:bodyPr>
            <a:norm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 lang="ko-KR" altLang="en-US" sz="1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defRPr>
            </a:lvl1pPr>
          </a:lstStyle>
          <a:p>
            <a:pPr lvl="0"/>
            <a:r>
              <a:rPr lang="en-US" altLang="ko-KR" dirty="0"/>
              <a:t>Your name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1" hasCustomPrompt="1"/>
          </p:nvPr>
        </p:nvSpPr>
        <p:spPr>
          <a:xfrm>
            <a:off x="612130" y="4437063"/>
            <a:ext cx="4679950" cy="1368425"/>
          </a:xfr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  <a:ea typeface="나눔고딕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Full paper name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Author, co-author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Pct val="130000"/>
              <a:buFont typeface="Wingdings" pitchFamily="2" charset="2"/>
              <a:buNone/>
              <a:tabLst>
                <a:tab pos="357188" algn="l"/>
              </a:tabLst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Published conference/journal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itchFamily="34" charset="0"/>
              <a:ea typeface="+mn-ea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030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801" y="1334079"/>
            <a:ext cx="7928435" cy="5022271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89308" y="6356350"/>
            <a:ext cx="2133600" cy="365125"/>
          </a:xfrm>
        </p:spPr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85494810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9336439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4486090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3484779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86791889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73305961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14827308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ko-KR" altLang="en-US"/>
              <a:t>마스터 제목 스타일 편집</a:t>
            </a:r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781914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5801" y="274638"/>
            <a:ext cx="7928435" cy="931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801" y="1334080"/>
            <a:ext cx="7928435" cy="4792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편집합니다</a:t>
            </a:r>
          </a:p>
          <a:p>
            <a:pPr lvl="1"/>
            <a:r>
              <a:rPr kumimoji="1" lang="ko-KR" altLang="en-US" dirty="0"/>
              <a:t>둘째 수준</a:t>
            </a:r>
          </a:p>
          <a:p>
            <a:pPr lvl="2"/>
            <a:r>
              <a:rPr kumimoji="1" lang="ko-KR" altLang="en-US" dirty="0"/>
              <a:t>셋째 수준</a:t>
            </a:r>
          </a:p>
          <a:p>
            <a:pPr lvl="3"/>
            <a:r>
              <a:rPr kumimoji="1" lang="ko-KR" altLang="en-US" dirty="0"/>
              <a:t>넷째 수준</a:t>
            </a:r>
          </a:p>
          <a:p>
            <a:pPr lvl="4"/>
            <a:r>
              <a:rPr kumimoji="1" lang="ko-KR" altLang="en-US" dirty="0"/>
              <a:t>다섯째 수준</a:t>
            </a:r>
            <a:endParaRPr kumimoji="1"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/>
                <a:ea typeface=""/>
                <a:cs typeface="Calibri"/>
              </a:defRPr>
            </a:lvl1pPr>
          </a:lstStyle>
          <a:p>
            <a:fld id="{66DD30AA-2BE8-C645-8D51-FE68EE7EE754}" type="datetime1">
              <a:rPr lang="en-US" altLang="ja-JP" smtClean="0"/>
              <a:pPr/>
              <a:t>11/1/2016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/>
                <a:ea typeface=""/>
                <a:cs typeface="Calibri"/>
              </a:defRPr>
            </a:lvl1pPr>
          </a:lstStyle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/>
                <a:ea typeface=""/>
                <a:cs typeface="Calibri"/>
              </a:defRPr>
            </a:lvl1pPr>
          </a:lstStyle>
          <a:p>
            <a:fld id="{E8EFAFCE-8557-1447-889E-35AD09E1545F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1802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60" r:id="rId13"/>
  </p:sldLayoutIdLst>
  <p:hf hdr="0" ftr="0"/>
  <p:txStyles>
    <p:titleStyle>
      <a:lvl1pPr algn="ctr" defTabSz="457200" rtl="0" eaLnBrk="1" latinLnBrk="1" hangingPunct="1">
        <a:spcBef>
          <a:spcPct val="0"/>
        </a:spcBef>
        <a:buNone/>
        <a:defRPr kumimoji="1" sz="44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1pPr>
    </p:titleStyle>
    <p:bodyStyle>
      <a:lvl1pPr marL="342900" indent="-342900" algn="l" defTabSz="457200" rtl="0" eaLnBrk="1" latinLnBrk="1" hangingPunct="1">
        <a:lnSpc>
          <a:spcPct val="100000"/>
        </a:lnSpc>
        <a:spcBef>
          <a:spcPts val="2000"/>
        </a:spcBef>
        <a:buClr>
          <a:srgbClr val="AA0000"/>
        </a:buClr>
        <a:buFont typeface="Arial"/>
        <a:buChar char="•"/>
        <a:defRPr kumimoji="1" sz="32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1pPr>
      <a:lvl2pPr marL="742950" indent="-285750" algn="l" defTabSz="457200" rtl="0" eaLnBrk="1" latinLnBrk="1" hangingPunct="1">
        <a:spcBef>
          <a:spcPct val="20000"/>
        </a:spcBef>
        <a:buClr>
          <a:srgbClr val="AA0000"/>
        </a:buClr>
        <a:buFont typeface="Arial"/>
        <a:buChar char="–"/>
        <a:defRPr kumimoji="1" sz="28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2pPr>
      <a:lvl3pPr marL="1143000" indent="-228600" algn="l" defTabSz="457200" rtl="0" eaLnBrk="1" latinLnBrk="1" hangingPunct="1">
        <a:spcBef>
          <a:spcPct val="20000"/>
        </a:spcBef>
        <a:buClr>
          <a:srgbClr val="AA0000"/>
        </a:buClr>
        <a:buFont typeface="Arial"/>
        <a:buChar char="•"/>
        <a:defRPr kumimoji="1" sz="24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3pPr>
      <a:lvl4pPr marL="1600200" indent="-228600" algn="l" defTabSz="457200" rtl="0" eaLnBrk="1" latinLnBrk="1" hangingPunct="1">
        <a:spcBef>
          <a:spcPct val="20000"/>
        </a:spcBef>
        <a:buClr>
          <a:srgbClr val="AA0000"/>
        </a:buClr>
        <a:buFont typeface="Arial"/>
        <a:buChar char="–"/>
        <a:defRPr kumimoji="1" sz="20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4pPr>
      <a:lvl5pPr marL="2057400" indent="-228600" algn="l" defTabSz="457200" rtl="0" eaLnBrk="1" latinLnBrk="1" hangingPunct="1">
        <a:spcBef>
          <a:spcPct val="20000"/>
        </a:spcBef>
        <a:buClr>
          <a:srgbClr val="AA0000"/>
        </a:buClr>
        <a:buFont typeface="Arial"/>
        <a:buChar char="»"/>
        <a:defRPr kumimoji="1" sz="2000" kern="1200" baseline="0">
          <a:solidFill>
            <a:schemeClr val="tx1"/>
          </a:solidFill>
          <a:latin typeface="Calibri"/>
          <a:ea typeface="맑은 고딕" pitchFamily="50" charset="-127"/>
          <a:cs typeface="Calibri"/>
        </a:defRPr>
      </a:lvl5pPr>
      <a:lvl6pPr marL="25146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.xlsx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1.xlsx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/>
          <p:cNvSpPr>
            <a:spLocks noGrp="1"/>
          </p:cNvSpPr>
          <p:nvPr>
            <p:ph type="ctrTitle"/>
          </p:nvPr>
        </p:nvSpPr>
        <p:spPr>
          <a:xfrm>
            <a:off x="685800" y="1416107"/>
            <a:ext cx="7772400" cy="2184344"/>
          </a:xfrm>
        </p:spPr>
        <p:txBody>
          <a:bodyPr>
            <a:normAutofit/>
          </a:bodyPr>
          <a:lstStyle/>
          <a:p>
            <a:r>
              <a:rPr lang="en-US" altLang="ko-KR" dirty="0"/>
              <a:t>SQLite Optimization </a:t>
            </a:r>
            <a:br>
              <a:rPr lang="en-US" altLang="ko-KR" dirty="0"/>
            </a:br>
            <a:r>
              <a:rPr lang="en-US" altLang="ko-KR" dirty="0"/>
              <a:t>with Phase Change Memory</a:t>
            </a:r>
            <a:br>
              <a:rPr lang="en-US" altLang="ko-KR" dirty="0"/>
            </a:br>
            <a:r>
              <a:rPr lang="en-US" altLang="ko-KR" dirty="0"/>
              <a:t>for Mobile Applications</a:t>
            </a:r>
            <a:endParaRPr lang="ko-KR" altLang="en-US" dirty="0"/>
          </a:p>
        </p:txBody>
      </p:sp>
      <p:sp>
        <p:nvSpPr>
          <p:cNvPr id="2" name="부제목 1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50000"/>
              </a:lnSpc>
            </a:pPr>
            <a:r>
              <a:rPr lang="en-US" altLang="ko-KR" sz="2400" u="sng" dirty="0">
                <a:solidFill>
                  <a:schemeClr val="tx1"/>
                </a:solidFill>
              </a:rPr>
              <a:t>Gihwan Oh</a:t>
            </a:r>
            <a:r>
              <a:rPr lang="en-US" altLang="ko-KR" sz="2400" dirty="0">
                <a:solidFill>
                  <a:schemeClr val="tx1"/>
                </a:solidFill>
              </a:rPr>
              <a:t>, Sang-Won Lee, </a:t>
            </a:r>
          </a:p>
          <a:p>
            <a:pPr>
              <a:lnSpc>
                <a:spcPct val="50000"/>
              </a:lnSpc>
            </a:pPr>
            <a:r>
              <a:rPr lang="en-US" altLang="ko-KR" sz="2400" dirty="0" err="1">
                <a:solidFill>
                  <a:schemeClr val="tx1"/>
                </a:solidFill>
              </a:rPr>
              <a:t>Sangchul</a:t>
            </a:r>
            <a:r>
              <a:rPr lang="en-US" altLang="ko-KR" sz="2400" dirty="0">
                <a:solidFill>
                  <a:schemeClr val="tx1"/>
                </a:solidFill>
              </a:rPr>
              <a:t> Kim, and </a:t>
            </a:r>
            <a:r>
              <a:rPr lang="en-US" altLang="ko-KR" sz="2400" dirty="0" err="1">
                <a:solidFill>
                  <a:schemeClr val="tx1"/>
                </a:solidFill>
              </a:rPr>
              <a:t>Bongki</a:t>
            </a:r>
            <a:r>
              <a:rPr lang="en-US" altLang="ko-KR" sz="2400" dirty="0">
                <a:solidFill>
                  <a:schemeClr val="tx1"/>
                </a:solidFill>
              </a:rPr>
              <a:t> Moon</a:t>
            </a:r>
          </a:p>
          <a:p>
            <a:pPr>
              <a:lnSpc>
                <a:spcPct val="50000"/>
              </a:lnSpc>
            </a:pPr>
            <a:r>
              <a:rPr lang="en-US" altLang="ko-KR" sz="2000" u="sng" dirty="0">
                <a:solidFill>
                  <a:schemeClr val="tx1"/>
                </a:solidFill>
              </a:rPr>
              <a:t>wurikiji@skku.edu</a:t>
            </a:r>
            <a:endParaRPr lang="en-US" altLang="ko-KR" sz="1800" u="sng" dirty="0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95" y="5332930"/>
            <a:ext cx="1232833" cy="1263317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1492" y="5342031"/>
            <a:ext cx="1281584" cy="1245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3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81"/>
    </mc:Choice>
    <mc:Fallback xmlns="">
      <p:transition spd="slow" advTm="39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>
                <a:solidFill>
                  <a:srgbClr val="C00000"/>
                </a:solidFill>
              </a:rPr>
              <a:t>Write Locality </a:t>
            </a:r>
            <a:r>
              <a:rPr lang="en-US" altLang="ko-KR" sz="3600" dirty="0"/>
              <a:t>in Mobile Apps</a:t>
            </a:r>
            <a:endParaRPr lang="ko-KR" altLang="en-US" sz="3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10</a:t>
            </a:fld>
            <a:endParaRPr lang="ja-JP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1546869" y="1905821"/>
            <a:ext cx="1312021" cy="2868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‘Hi’ 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546870" y="2517554"/>
            <a:ext cx="1312021" cy="286827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‘What’s up?’</a:t>
            </a:r>
            <a:endParaRPr lang="ko-KR" altLang="en-US" sz="1600" dirty="0"/>
          </a:p>
        </p:txBody>
      </p:sp>
      <p:sp>
        <p:nvSpPr>
          <p:cNvPr id="34" name="포인트가 16개인 별 33"/>
          <p:cNvSpPr/>
          <p:nvPr/>
        </p:nvSpPr>
        <p:spPr>
          <a:xfrm>
            <a:off x="835325" y="4848819"/>
            <a:ext cx="2735108" cy="1232646"/>
          </a:xfrm>
          <a:prstGeom prst="star16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b="1" dirty="0">
                <a:solidFill>
                  <a:srgbClr val="FF0000"/>
                </a:solidFill>
                <a:ea typeface="맑은 고딕" pitchFamily="50" charset="-127"/>
                <a:cs typeface="Arial" pitchFamily="34" charset="0"/>
              </a:rPr>
              <a:t>Same pages</a:t>
            </a:r>
            <a:r>
              <a:rPr kumimoji="1" lang="en-US" altLang="ko-KR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  are updated</a:t>
            </a:r>
          </a:p>
        </p:txBody>
      </p:sp>
      <p:pic>
        <p:nvPicPr>
          <p:cNvPr id="37" name="내용 개체 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740" y="1826888"/>
            <a:ext cx="5051953" cy="3536367"/>
          </a:xfrm>
        </p:spPr>
      </p:pic>
      <p:cxnSp>
        <p:nvCxnSpPr>
          <p:cNvPr id="7" name="직선 연결선 6"/>
          <p:cNvCxnSpPr/>
          <p:nvPr/>
        </p:nvCxnSpPr>
        <p:spPr>
          <a:xfrm>
            <a:off x="2202879" y="3053270"/>
            <a:ext cx="0" cy="166835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4487" y="3299111"/>
            <a:ext cx="1844608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Consecutive</a:t>
            </a:r>
          </a:p>
          <a:p>
            <a:pPr algn="ctr"/>
            <a:r>
              <a:rPr lang="en-US" altLang="ko-KR" sz="2000" dirty="0">
                <a:solidFill>
                  <a:srgbClr val="FF0000"/>
                </a:solidFill>
              </a:rPr>
              <a:t>Single</a:t>
            </a:r>
            <a:r>
              <a:rPr lang="en-US" altLang="ko-KR" dirty="0"/>
              <a:t> Simple</a:t>
            </a:r>
          </a:p>
          <a:p>
            <a:pPr algn="ctr"/>
            <a:r>
              <a:rPr lang="en-US" altLang="ko-KR" dirty="0"/>
              <a:t>Transactions</a:t>
            </a:r>
          </a:p>
          <a:p>
            <a:pPr algn="ctr"/>
            <a:r>
              <a:rPr lang="en-US" altLang="ko-KR" dirty="0"/>
              <a:t>with </a:t>
            </a:r>
            <a:r>
              <a:rPr lang="en-US" altLang="ko-KR" sz="2000" dirty="0">
                <a:solidFill>
                  <a:srgbClr val="FF0000"/>
                </a:solidFill>
              </a:rPr>
              <a:t>Small Bytes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6700058" y="2735386"/>
            <a:ext cx="289250" cy="1955484"/>
          </a:xfrm>
          <a:prstGeom prst="ellipse">
            <a:avLst/>
          </a:prstGeom>
          <a:noFill/>
          <a:ln>
            <a:solidFill>
              <a:srgbClr val="0000FF">
                <a:alpha val="44000"/>
              </a:srgb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76914" y="1645920"/>
            <a:ext cx="18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dirty="0"/>
          </a:p>
        </p:txBody>
      </p:sp>
      <p:sp>
        <p:nvSpPr>
          <p:cNvPr id="91" name="타원 90"/>
          <p:cNvSpPr/>
          <p:nvPr/>
        </p:nvSpPr>
        <p:spPr>
          <a:xfrm>
            <a:off x="4400940" y="4020247"/>
            <a:ext cx="1926708" cy="402285"/>
          </a:xfrm>
          <a:prstGeom prst="ellipse">
            <a:avLst/>
          </a:prstGeom>
          <a:noFill/>
          <a:ln>
            <a:solidFill>
              <a:srgbClr val="0000FF">
                <a:alpha val="44000"/>
              </a:srgb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내용 개체 틀 2"/>
          <p:cNvSpPr txBox="1">
            <a:spLocks/>
          </p:cNvSpPr>
          <p:nvPr/>
        </p:nvSpPr>
        <p:spPr>
          <a:xfrm>
            <a:off x="3955003" y="5363255"/>
            <a:ext cx="4913845" cy="5293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2000"/>
              </a:spcBef>
              <a:buClr>
                <a:srgbClr val="AA0000"/>
              </a:buClr>
              <a:buFont typeface="Arial"/>
              <a:buChar char="•"/>
              <a:defRPr kumimoji="1" sz="32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–"/>
              <a:defRPr kumimoji="1" sz="28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•"/>
              <a:defRPr kumimoji="1" sz="24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–"/>
              <a:defRPr kumimoji="1" sz="20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»"/>
              <a:defRPr kumimoji="1" sz="20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Sequence of page-write request in SQLite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27901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>
                <a:solidFill>
                  <a:srgbClr val="C00000"/>
                </a:solidFill>
              </a:rPr>
              <a:t>Small Delta </a:t>
            </a:r>
            <a:r>
              <a:rPr lang="en-US" altLang="ko-KR" sz="3600" dirty="0"/>
              <a:t>Between Consecutive Writes</a:t>
            </a:r>
            <a:endParaRPr lang="ko-KR" altLang="en-US" sz="36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Mostly less than several 100s bytes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11</a:t>
            </a:fld>
            <a:endParaRPr lang="ja-JP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934" y="2061311"/>
            <a:ext cx="5984058" cy="418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79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Implications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small deltas of SQLite pages</a:t>
            </a:r>
          </a:p>
          <a:p>
            <a:pPr lvl="1"/>
            <a:r>
              <a:rPr lang="en-US" altLang="ko-KR" dirty="0"/>
              <a:t>Capturing and storing the small deltas will avoid write amplification by SQLite</a:t>
            </a:r>
          </a:p>
          <a:p>
            <a:pPr lvl="1"/>
            <a:r>
              <a:rPr lang="en-US" altLang="ko-KR" dirty="0"/>
              <a:t>Avoiding write amplification will provide faster response time and longer lifespan of NAND flash</a:t>
            </a:r>
          </a:p>
          <a:p>
            <a:r>
              <a:rPr lang="en-US" altLang="ko-KR" dirty="0"/>
              <a:t>Byte-addressable, Non-volatile PCM supporting short write latency of small data</a:t>
            </a:r>
          </a:p>
          <a:p>
            <a:pPr lvl="1"/>
            <a:r>
              <a:rPr lang="en-US" altLang="ko-KR" dirty="0"/>
              <a:t>PCM as a log area of small delta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765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PCM: promise, reality, and opportunities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SQLite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Standard data manager in mobile era</a:t>
            </a:r>
          </a:p>
          <a:p>
            <a:pPr lvl="2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Android and iOS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Characteristics of SQLite and mobile apps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Write amplification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Write locality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Small delta</a:t>
            </a:r>
          </a:p>
          <a:p>
            <a:r>
              <a:rPr lang="en-US" altLang="ko-KR" dirty="0"/>
              <a:t>SQLite/PPL 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47DD4D13-09AC-46B3-884A-6A2007039897}" type="datetime1">
              <a:rPr lang="en-US" altLang="ja-JP" smtClean="0"/>
              <a:t>11/1/2016</a:t>
            </a:fld>
            <a:endParaRPr lang="ja-JP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3828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PPL Architecture</a:t>
            </a:r>
            <a:endParaRPr lang="ko-KR" altLang="en-US" dirty="0"/>
          </a:p>
        </p:txBody>
      </p:sp>
      <p:sp>
        <p:nvSpPr>
          <p:cNvPr id="7" name="Rectangle 3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Rectangle 49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PPL module is added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1331640" y="2069048"/>
            <a:ext cx="6480720" cy="4176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순서도: 처리 22"/>
          <p:cNvSpPr/>
          <p:nvPr/>
        </p:nvSpPr>
        <p:spPr>
          <a:xfrm>
            <a:off x="1331638" y="4844784"/>
            <a:ext cx="6480722" cy="180000"/>
          </a:xfrm>
          <a:prstGeom prst="flowChartProcess">
            <a:avLst/>
          </a:prstGeom>
          <a:noFill/>
          <a:ln w="63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 bwMode="auto">
          <a:xfrm>
            <a:off x="1331640" y="5309408"/>
            <a:ext cx="6480720" cy="93610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ko-KR" altLang="en-US" sz="14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1331639" y="2456956"/>
            <a:ext cx="6480722" cy="1283135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36"/>
          <p:cNvSpPr txBox="1"/>
          <p:nvPr/>
        </p:nvSpPr>
        <p:spPr>
          <a:xfrm>
            <a:off x="3468638" y="2215533"/>
            <a:ext cx="8873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itchFamily="34" charset="0"/>
                <a:cs typeface="Calibri" pitchFamily="34" charset="0"/>
              </a:rPr>
              <a:t>SQL Interface</a:t>
            </a:r>
            <a:endParaRPr lang="en-US" altLang="ko-KR" sz="1000" i="1" dirty="0"/>
          </a:p>
        </p:txBody>
      </p:sp>
      <p:cxnSp>
        <p:nvCxnSpPr>
          <p:cNvPr id="27" name="꺾인 연결선 10"/>
          <p:cNvCxnSpPr>
            <a:cxnSpLocks noChangeShapeType="1"/>
            <a:stCxn id="26" idx="1"/>
          </p:cNvCxnSpPr>
          <p:nvPr/>
        </p:nvCxnSpPr>
        <p:spPr bwMode="auto">
          <a:xfrm flipH="1">
            <a:off x="3462223" y="2338644"/>
            <a:ext cx="6415" cy="236095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triangl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직사각형 27"/>
          <p:cNvSpPr/>
          <p:nvPr/>
        </p:nvSpPr>
        <p:spPr bwMode="auto">
          <a:xfrm>
            <a:off x="1331638" y="3739660"/>
            <a:ext cx="4182815" cy="96425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직사각형 28"/>
          <p:cNvSpPr/>
          <p:nvPr/>
        </p:nvSpPr>
        <p:spPr bwMode="auto">
          <a:xfrm>
            <a:off x="5514455" y="3738796"/>
            <a:ext cx="2297904" cy="9659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51555" y="5098762"/>
            <a:ext cx="76783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anose="020F0502020204030204" pitchFamily="34" charset="0"/>
              </a:rPr>
              <a:t>Block Interface</a:t>
            </a:r>
            <a:endParaRPr lang="ko-KR" altLang="en-US" sz="1000" i="1" dirty="0">
              <a:latin typeface="Calibri" panose="020F0502020204030204" pitchFamily="34" charset="0"/>
            </a:endParaRPr>
          </a:p>
        </p:txBody>
      </p:sp>
      <p:cxnSp>
        <p:nvCxnSpPr>
          <p:cNvPr id="31" name="직선 연결선 30"/>
          <p:cNvCxnSpPr/>
          <p:nvPr/>
        </p:nvCxnSpPr>
        <p:spPr bwMode="auto">
          <a:xfrm>
            <a:off x="5813028" y="5669448"/>
            <a:ext cx="360040" cy="0"/>
          </a:xfrm>
          <a:prstGeom prst="line">
            <a:avLst/>
          </a:prstGeom>
          <a:noFill/>
          <a:ln w="254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직사각형 31"/>
          <p:cNvSpPr/>
          <p:nvPr/>
        </p:nvSpPr>
        <p:spPr bwMode="auto">
          <a:xfrm>
            <a:off x="1331639" y="2069048"/>
            <a:ext cx="6480721" cy="38790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965439" y="3541022"/>
            <a:ext cx="2750572" cy="1101264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Pager</a:t>
            </a:r>
            <a:endParaRPr lang="ko-KR" altLang="en-US" sz="1000" u="sng" dirty="0">
              <a:solidFill>
                <a:schemeClr val="tx1"/>
              </a:solidFill>
            </a:endParaRPr>
          </a:p>
        </p:txBody>
      </p:sp>
      <p:sp>
        <p:nvSpPr>
          <p:cNvPr id="37" name="순서도: 처리 36"/>
          <p:cNvSpPr/>
          <p:nvPr/>
        </p:nvSpPr>
        <p:spPr>
          <a:xfrm>
            <a:off x="2066483" y="3873416"/>
            <a:ext cx="2577525" cy="718465"/>
          </a:xfrm>
          <a:prstGeom prst="flowChartProcess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965440" y="2568348"/>
            <a:ext cx="2750572" cy="940860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B-tree module</a:t>
            </a:r>
          </a:p>
          <a:p>
            <a:r>
              <a:rPr lang="en-US" altLang="ko-KR" sz="1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5" name="순서도: 문서 54"/>
          <p:cNvSpPr/>
          <p:nvPr/>
        </p:nvSpPr>
        <p:spPr>
          <a:xfrm>
            <a:off x="2361183" y="5381415"/>
            <a:ext cx="3261124" cy="792089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SQLite File (per Application)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TextBox 129"/>
          <p:cNvSpPr txBox="1">
            <a:spLocks noChangeArrowheads="1"/>
          </p:cNvSpPr>
          <p:nvPr/>
        </p:nvSpPr>
        <p:spPr bwMode="auto">
          <a:xfrm>
            <a:off x="1331640" y="2072635"/>
            <a:ext cx="1154189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Mobile Application</a:t>
            </a:r>
          </a:p>
        </p:txBody>
      </p:sp>
      <p:sp>
        <p:nvSpPr>
          <p:cNvPr id="57" name="TextBox 129"/>
          <p:cNvSpPr txBox="1">
            <a:spLocks noChangeArrowheads="1"/>
          </p:cNvSpPr>
          <p:nvPr/>
        </p:nvSpPr>
        <p:spPr bwMode="auto">
          <a:xfrm>
            <a:off x="1335192" y="2460372"/>
            <a:ext cx="537963" cy="292832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3600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SQLite</a:t>
            </a:r>
          </a:p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(Library)</a:t>
            </a:r>
          </a:p>
        </p:txBody>
      </p:sp>
      <p:sp>
        <p:nvSpPr>
          <p:cNvPr id="58" name="TextBox 129"/>
          <p:cNvSpPr txBox="1">
            <a:spLocks noChangeArrowheads="1"/>
          </p:cNvSpPr>
          <p:nvPr/>
        </p:nvSpPr>
        <p:spPr bwMode="auto">
          <a:xfrm>
            <a:off x="1331640" y="4842797"/>
            <a:ext cx="720080" cy="180000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File System</a:t>
            </a:r>
          </a:p>
        </p:txBody>
      </p:sp>
      <p:sp>
        <p:nvSpPr>
          <p:cNvPr id="59" name="TextBox 129"/>
          <p:cNvSpPr txBox="1">
            <a:spLocks noChangeArrowheads="1"/>
          </p:cNvSpPr>
          <p:nvPr/>
        </p:nvSpPr>
        <p:spPr bwMode="auto">
          <a:xfrm>
            <a:off x="1335192" y="3737932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UMS</a:t>
            </a:r>
          </a:p>
        </p:txBody>
      </p:sp>
      <p:sp>
        <p:nvSpPr>
          <p:cNvPr id="60" name="TextBox 129"/>
          <p:cNvSpPr txBox="1">
            <a:spLocks noChangeArrowheads="1"/>
          </p:cNvSpPr>
          <p:nvPr/>
        </p:nvSpPr>
        <p:spPr bwMode="auto">
          <a:xfrm>
            <a:off x="2061245" y="4428143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DRAM</a:t>
            </a:r>
          </a:p>
        </p:txBody>
      </p:sp>
      <p:sp>
        <p:nvSpPr>
          <p:cNvPr id="61" name="TextBox 129"/>
          <p:cNvSpPr txBox="1">
            <a:spLocks noChangeArrowheads="1"/>
          </p:cNvSpPr>
          <p:nvPr/>
        </p:nvSpPr>
        <p:spPr bwMode="auto">
          <a:xfrm>
            <a:off x="7365777" y="4540701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b="1" dirty="0">
                <a:latin typeface="Calibri" pitchFamily="34" charset="0"/>
                <a:cs typeface="Calibri" pitchFamily="34" charset="0"/>
              </a:rPr>
              <a:t> PRAM</a:t>
            </a:r>
          </a:p>
        </p:txBody>
      </p:sp>
      <p:sp>
        <p:nvSpPr>
          <p:cNvPr id="62" name="TextBox 129"/>
          <p:cNvSpPr txBox="1">
            <a:spLocks noChangeArrowheads="1"/>
          </p:cNvSpPr>
          <p:nvPr/>
        </p:nvSpPr>
        <p:spPr bwMode="auto">
          <a:xfrm>
            <a:off x="3923108" y="4452987"/>
            <a:ext cx="720018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900" dirty="0">
                <a:latin typeface="Calibri" pitchFamily="34" charset="0"/>
                <a:cs typeface="Calibri" pitchFamily="34" charset="0"/>
              </a:rPr>
              <a:t>Buffer Cache</a:t>
            </a:r>
          </a:p>
        </p:txBody>
      </p:sp>
      <p:sp>
        <p:nvSpPr>
          <p:cNvPr id="63" name="순서도: 문서 62"/>
          <p:cNvSpPr/>
          <p:nvPr/>
        </p:nvSpPr>
        <p:spPr>
          <a:xfrm>
            <a:off x="6228184" y="5381416"/>
            <a:ext cx="1512168" cy="648072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Journal File (per DB file)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4" name="TextBox 129"/>
          <p:cNvSpPr txBox="1">
            <a:spLocks noChangeArrowheads="1"/>
          </p:cNvSpPr>
          <p:nvPr/>
        </p:nvSpPr>
        <p:spPr bwMode="auto">
          <a:xfrm>
            <a:off x="1335192" y="5906958"/>
            <a:ext cx="813296" cy="33855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Flash Storage</a:t>
            </a:r>
          </a:p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(SD Card)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2843808" y="5419517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Old0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69" name="직선 연결선 68"/>
          <p:cNvCxnSpPr/>
          <p:nvPr/>
        </p:nvCxnSpPr>
        <p:spPr bwMode="auto">
          <a:xfrm>
            <a:off x="3023828" y="4134062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0" name="직사각형 69"/>
          <p:cNvSpPr/>
          <p:nvPr/>
        </p:nvSpPr>
        <p:spPr>
          <a:xfrm>
            <a:off x="493204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2555776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Old0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4211960" y="3947605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385192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Old1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 flipV="1">
            <a:off x="4440684" y="5618672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직선 연결선 74"/>
          <p:cNvCxnSpPr/>
          <p:nvPr/>
        </p:nvCxnSpPr>
        <p:spPr bwMode="auto">
          <a:xfrm>
            <a:off x="3887924" y="4157280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" name="직사각형 75"/>
          <p:cNvSpPr/>
          <p:nvPr/>
        </p:nvSpPr>
        <p:spPr>
          <a:xfrm>
            <a:off x="3347864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Old1</a:t>
            </a:r>
          </a:p>
        </p:txBody>
      </p:sp>
      <p:cxnSp>
        <p:nvCxnSpPr>
          <p:cNvPr id="78" name="꺾인 연결선 10"/>
          <p:cNvCxnSpPr>
            <a:cxnSpLocks noChangeShapeType="1"/>
            <a:stCxn id="79" idx="2"/>
            <a:endCxn id="76" idx="0"/>
          </p:cNvCxnSpPr>
          <p:nvPr/>
        </p:nvCxnSpPr>
        <p:spPr bwMode="auto">
          <a:xfrm>
            <a:off x="3491818" y="3443550"/>
            <a:ext cx="62" cy="497706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TextBox 99"/>
          <p:cNvSpPr txBox="1"/>
          <p:nvPr/>
        </p:nvSpPr>
        <p:spPr>
          <a:xfrm>
            <a:off x="3239790" y="3166551"/>
            <a:ext cx="50405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per-page update</a:t>
            </a:r>
            <a:endParaRPr lang="en-US" altLang="ko-KR" sz="900" i="1" dirty="0"/>
          </a:p>
        </p:txBody>
      </p:sp>
      <p:sp>
        <p:nvSpPr>
          <p:cNvPr id="89" name="TextBox 113"/>
          <p:cNvSpPr txBox="1"/>
          <p:nvPr/>
        </p:nvSpPr>
        <p:spPr>
          <a:xfrm>
            <a:off x="3131839" y="2584137"/>
            <a:ext cx="72008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 err="1">
                <a:latin typeface="Calibri" pitchFamily="34" charset="0"/>
              </a:rPr>
              <a:t>tx_begin</a:t>
            </a:r>
            <a:r>
              <a:rPr lang="en-US" altLang="ko-KR" sz="900" i="1" dirty="0">
                <a:latin typeface="Calibri" pitchFamily="34" charset="0"/>
              </a:rPr>
              <a:t>/</a:t>
            </a:r>
          </a:p>
          <a:p>
            <a:pPr algn="ctr"/>
            <a:r>
              <a:rPr lang="en-US" altLang="ko-KR" sz="900" i="1" dirty="0">
                <a:latin typeface="Calibri" pitchFamily="34" charset="0"/>
              </a:rPr>
              <a:t>Commit/abort</a:t>
            </a:r>
            <a:endParaRPr lang="en-US" altLang="ko-KR" sz="900" i="1" dirty="0"/>
          </a:p>
        </p:txBody>
      </p:sp>
      <p:sp>
        <p:nvSpPr>
          <p:cNvPr id="92" name="TextBox 125"/>
          <p:cNvSpPr txBox="1"/>
          <p:nvPr/>
        </p:nvSpPr>
        <p:spPr>
          <a:xfrm>
            <a:off x="3498230" y="3581217"/>
            <a:ext cx="425698" cy="13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update</a:t>
            </a:r>
            <a:endParaRPr lang="en-US" altLang="ko-KR" sz="900" i="1" dirty="0"/>
          </a:p>
        </p:txBody>
      </p:sp>
      <p:sp>
        <p:nvSpPr>
          <p:cNvPr id="94" name="TextBox 129"/>
          <p:cNvSpPr txBox="1"/>
          <p:nvPr/>
        </p:nvSpPr>
        <p:spPr>
          <a:xfrm>
            <a:off x="3131840" y="5093385"/>
            <a:ext cx="478656" cy="1440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read</a:t>
            </a:r>
            <a:endParaRPr lang="en-US" altLang="ko-KR" sz="900" i="1" dirty="0"/>
          </a:p>
        </p:txBody>
      </p:sp>
      <p:cxnSp>
        <p:nvCxnSpPr>
          <p:cNvPr id="99" name="직선 연결선 98"/>
          <p:cNvCxnSpPr/>
          <p:nvPr/>
        </p:nvCxnSpPr>
        <p:spPr bwMode="auto">
          <a:xfrm>
            <a:off x="3394776" y="4489356"/>
            <a:ext cx="175828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직선 연결선 99"/>
          <p:cNvCxnSpPr/>
          <p:nvPr/>
        </p:nvCxnSpPr>
        <p:spPr bwMode="auto">
          <a:xfrm>
            <a:off x="3438206" y="4541596"/>
            <a:ext cx="8039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꺾인 연결선 10"/>
          <p:cNvCxnSpPr>
            <a:cxnSpLocks noChangeShapeType="1"/>
          </p:cNvCxnSpPr>
          <p:nvPr/>
        </p:nvCxnSpPr>
        <p:spPr bwMode="auto">
          <a:xfrm>
            <a:off x="3482354" y="4341550"/>
            <a:ext cx="0" cy="154114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" name="TextBox 161"/>
          <p:cNvSpPr txBox="1"/>
          <p:nvPr/>
        </p:nvSpPr>
        <p:spPr>
          <a:xfrm>
            <a:off x="2847682" y="4373884"/>
            <a:ext cx="51781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i="1" dirty="0">
                <a:latin typeface="Calibri" pitchFamily="34" charset="0"/>
              </a:rPr>
              <a:t>no flash write at commit</a:t>
            </a:r>
            <a:endParaRPr lang="en-US" altLang="ko-KR" sz="700" i="1" dirty="0"/>
          </a:p>
        </p:txBody>
      </p:sp>
      <p:cxnSp>
        <p:nvCxnSpPr>
          <p:cNvPr id="103" name="직선 연결선 102"/>
          <p:cNvCxnSpPr/>
          <p:nvPr/>
        </p:nvCxnSpPr>
        <p:spPr bwMode="auto">
          <a:xfrm flipV="1">
            <a:off x="3288556" y="5622840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직선 연결선 103"/>
          <p:cNvCxnSpPr/>
          <p:nvPr/>
        </p:nvCxnSpPr>
        <p:spPr bwMode="auto">
          <a:xfrm flipV="1">
            <a:off x="5306938" y="5618648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6" name="TextBox 172"/>
          <p:cNvSpPr txBox="1"/>
          <p:nvPr/>
        </p:nvSpPr>
        <p:spPr>
          <a:xfrm>
            <a:off x="3852172" y="5093384"/>
            <a:ext cx="551924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write</a:t>
            </a:r>
            <a:endParaRPr lang="en-US" altLang="ko-KR" sz="900" i="1" dirty="0"/>
          </a:p>
        </p:txBody>
      </p:sp>
      <p:sp>
        <p:nvSpPr>
          <p:cNvPr id="124" name="직사각형 123"/>
          <p:cNvSpPr/>
          <p:nvPr/>
        </p:nvSpPr>
        <p:spPr>
          <a:xfrm>
            <a:off x="6580089" y="5419517"/>
            <a:ext cx="773509" cy="33388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Empty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743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00"/>
    </mc:Choice>
    <mc:Fallback xmlns="">
      <p:transition spd="slow" advTm="49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PPL Architecture</a:t>
            </a:r>
            <a:endParaRPr lang="ko-KR" altLang="en-US" dirty="0"/>
          </a:p>
        </p:txBody>
      </p:sp>
      <p:sp>
        <p:nvSpPr>
          <p:cNvPr id="7" name="Rectangle 3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Rectangle 49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PPL module is added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1331640" y="2069048"/>
            <a:ext cx="6480720" cy="4176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순서도: 처리 22"/>
          <p:cNvSpPr/>
          <p:nvPr/>
        </p:nvSpPr>
        <p:spPr>
          <a:xfrm>
            <a:off x="1331638" y="4844784"/>
            <a:ext cx="6480722" cy="180000"/>
          </a:xfrm>
          <a:prstGeom prst="flowChartProcess">
            <a:avLst/>
          </a:prstGeom>
          <a:noFill/>
          <a:ln w="63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 bwMode="auto">
          <a:xfrm>
            <a:off x="1331640" y="5309408"/>
            <a:ext cx="6480720" cy="93610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ko-KR" altLang="en-US" sz="14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1331639" y="2456956"/>
            <a:ext cx="6480722" cy="1283135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36"/>
          <p:cNvSpPr txBox="1"/>
          <p:nvPr/>
        </p:nvSpPr>
        <p:spPr>
          <a:xfrm>
            <a:off x="3468638" y="2215533"/>
            <a:ext cx="8873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itchFamily="34" charset="0"/>
                <a:cs typeface="Calibri" pitchFamily="34" charset="0"/>
              </a:rPr>
              <a:t>SQL Interface</a:t>
            </a:r>
            <a:endParaRPr lang="en-US" altLang="ko-KR" sz="1000" i="1" dirty="0"/>
          </a:p>
        </p:txBody>
      </p:sp>
      <p:cxnSp>
        <p:nvCxnSpPr>
          <p:cNvPr id="27" name="꺾인 연결선 10"/>
          <p:cNvCxnSpPr>
            <a:cxnSpLocks noChangeShapeType="1"/>
            <a:stCxn id="26" idx="1"/>
          </p:cNvCxnSpPr>
          <p:nvPr/>
        </p:nvCxnSpPr>
        <p:spPr bwMode="auto">
          <a:xfrm flipH="1">
            <a:off x="3462223" y="2338644"/>
            <a:ext cx="6415" cy="236095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triangl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직사각형 27"/>
          <p:cNvSpPr/>
          <p:nvPr/>
        </p:nvSpPr>
        <p:spPr bwMode="auto">
          <a:xfrm>
            <a:off x="1331638" y="3739660"/>
            <a:ext cx="4182815" cy="96425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직사각형 28"/>
          <p:cNvSpPr/>
          <p:nvPr/>
        </p:nvSpPr>
        <p:spPr bwMode="auto">
          <a:xfrm>
            <a:off x="5514455" y="3738796"/>
            <a:ext cx="2297904" cy="9659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51555" y="5098762"/>
            <a:ext cx="76783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anose="020F0502020204030204" pitchFamily="34" charset="0"/>
              </a:rPr>
              <a:t>Block Interface</a:t>
            </a:r>
            <a:endParaRPr lang="ko-KR" altLang="en-US" sz="1000" i="1" dirty="0">
              <a:latin typeface="Calibri" panose="020F0502020204030204" pitchFamily="34" charset="0"/>
            </a:endParaRPr>
          </a:p>
        </p:txBody>
      </p:sp>
      <p:cxnSp>
        <p:nvCxnSpPr>
          <p:cNvPr id="31" name="직선 연결선 30"/>
          <p:cNvCxnSpPr/>
          <p:nvPr/>
        </p:nvCxnSpPr>
        <p:spPr bwMode="auto">
          <a:xfrm>
            <a:off x="5813028" y="5669448"/>
            <a:ext cx="360040" cy="0"/>
          </a:xfrm>
          <a:prstGeom prst="line">
            <a:avLst/>
          </a:prstGeom>
          <a:noFill/>
          <a:ln w="254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직사각형 31"/>
          <p:cNvSpPr/>
          <p:nvPr/>
        </p:nvSpPr>
        <p:spPr bwMode="auto">
          <a:xfrm>
            <a:off x="1331639" y="2069048"/>
            <a:ext cx="6480721" cy="38790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965439" y="3541022"/>
            <a:ext cx="2750572" cy="1101264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Pager</a:t>
            </a:r>
            <a:endParaRPr lang="ko-KR" altLang="en-US" sz="1000" u="sng" dirty="0">
              <a:solidFill>
                <a:schemeClr val="tx1"/>
              </a:solidFill>
            </a:endParaRPr>
          </a:p>
        </p:txBody>
      </p:sp>
      <p:sp>
        <p:nvSpPr>
          <p:cNvPr id="37" name="순서도: 처리 36"/>
          <p:cNvSpPr/>
          <p:nvPr/>
        </p:nvSpPr>
        <p:spPr>
          <a:xfrm>
            <a:off x="2066483" y="3873416"/>
            <a:ext cx="2577525" cy="718465"/>
          </a:xfrm>
          <a:prstGeom prst="flowChartProcess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965440" y="2568348"/>
            <a:ext cx="2750572" cy="940860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B-tree module</a:t>
            </a:r>
          </a:p>
          <a:p>
            <a:r>
              <a:rPr lang="en-US" altLang="ko-KR" sz="1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5" name="순서도: 문서 54"/>
          <p:cNvSpPr/>
          <p:nvPr/>
        </p:nvSpPr>
        <p:spPr>
          <a:xfrm>
            <a:off x="2361183" y="5381415"/>
            <a:ext cx="3261124" cy="792089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SQLite File (per Application)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TextBox 129"/>
          <p:cNvSpPr txBox="1">
            <a:spLocks noChangeArrowheads="1"/>
          </p:cNvSpPr>
          <p:nvPr/>
        </p:nvSpPr>
        <p:spPr bwMode="auto">
          <a:xfrm>
            <a:off x="1331640" y="2072635"/>
            <a:ext cx="1154189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Mobile Application</a:t>
            </a:r>
          </a:p>
        </p:txBody>
      </p:sp>
      <p:sp>
        <p:nvSpPr>
          <p:cNvPr id="57" name="TextBox 129"/>
          <p:cNvSpPr txBox="1">
            <a:spLocks noChangeArrowheads="1"/>
          </p:cNvSpPr>
          <p:nvPr/>
        </p:nvSpPr>
        <p:spPr bwMode="auto">
          <a:xfrm>
            <a:off x="1335192" y="2460372"/>
            <a:ext cx="537963" cy="292832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3600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SQLite</a:t>
            </a:r>
          </a:p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(Library)</a:t>
            </a:r>
          </a:p>
        </p:txBody>
      </p:sp>
      <p:sp>
        <p:nvSpPr>
          <p:cNvPr id="58" name="TextBox 129"/>
          <p:cNvSpPr txBox="1">
            <a:spLocks noChangeArrowheads="1"/>
          </p:cNvSpPr>
          <p:nvPr/>
        </p:nvSpPr>
        <p:spPr bwMode="auto">
          <a:xfrm>
            <a:off x="1331640" y="4842797"/>
            <a:ext cx="720080" cy="180000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File System</a:t>
            </a:r>
          </a:p>
        </p:txBody>
      </p:sp>
      <p:sp>
        <p:nvSpPr>
          <p:cNvPr id="59" name="TextBox 129"/>
          <p:cNvSpPr txBox="1">
            <a:spLocks noChangeArrowheads="1"/>
          </p:cNvSpPr>
          <p:nvPr/>
        </p:nvSpPr>
        <p:spPr bwMode="auto">
          <a:xfrm>
            <a:off x="1335192" y="3737932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UMS</a:t>
            </a:r>
          </a:p>
        </p:txBody>
      </p:sp>
      <p:sp>
        <p:nvSpPr>
          <p:cNvPr id="60" name="TextBox 129"/>
          <p:cNvSpPr txBox="1">
            <a:spLocks noChangeArrowheads="1"/>
          </p:cNvSpPr>
          <p:nvPr/>
        </p:nvSpPr>
        <p:spPr bwMode="auto">
          <a:xfrm>
            <a:off x="2061245" y="4428143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DRAM</a:t>
            </a:r>
          </a:p>
        </p:txBody>
      </p:sp>
      <p:sp>
        <p:nvSpPr>
          <p:cNvPr id="61" name="TextBox 129"/>
          <p:cNvSpPr txBox="1">
            <a:spLocks noChangeArrowheads="1"/>
          </p:cNvSpPr>
          <p:nvPr/>
        </p:nvSpPr>
        <p:spPr bwMode="auto">
          <a:xfrm>
            <a:off x="7365777" y="4540701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b="1" dirty="0">
                <a:latin typeface="Calibri" pitchFamily="34" charset="0"/>
                <a:cs typeface="Calibri" pitchFamily="34" charset="0"/>
              </a:rPr>
              <a:t> PRAM</a:t>
            </a:r>
          </a:p>
        </p:txBody>
      </p:sp>
      <p:sp>
        <p:nvSpPr>
          <p:cNvPr id="62" name="TextBox 129"/>
          <p:cNvSpPr txBox="1">
            <a:spLocks noChangeArrowheads="1"/>
          </p:cNvSpPr>
          <p:nvPr/>
        </p:nvSpPr>
        <p:spPr bwMode="auto">
          <a:xfrm>
            <a:off x="3923108" y="4452987"/>
            <a:ext cx="720018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900" dirty="0">
                <a:latin typeface="Calibri" pitchFamily="34" charset="0"/>
                <a:cs typeface="Calibri" pitchFamily="34" charset="0"/>
              </a:rPr>
              <a:t>Buffer Cache</a:t>
            </a:r>
          </a:p>
        </p:txBody>
      </p:sp>
      <p:sp>
        <p:nvSpPr>
          <p:cNvPr id="63" name="순서도: 문서 62"/>
          <p:cNvSpPr/>
          <p:nvPr/>
        </p:nvSpPr>
        <p:spPr>
          <a:xfrm>
            <a:off x="6228184" y="5381416"/>
            <a:ext cx="1512168" cy="648072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Journal File (per DB file)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4" name="TextBox 129"/>
          <p:cNvSpPr txBox="1">
            <a:spLocks noChangeArrowheads="1"/>
          </p:cNvSpPr>
          <p:nvPr/>
        </p:nvSpPr>
        <p:spPr bwMode="auto">
          <a:xfrm>
            <a:off x="1335192" y="5906958"/>
            <a:ext cx="813296" cy="33855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Flash Storage</a:t>
            </a:r>
          </a:p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(SD Card)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2843808" y="5419517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New0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69" name="직선 연결선 68"/>
          <p:cNvCxnSpPr/>
          <p:nvPr/>
        </p:nvCxnSpPr>
        <p:spPr bwMode="auto">
          <a:xfrm>
            <a:off x="3023828" y="4134062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0" name="직사각형 69"/>
          <p:cNvSpPr/>
          <p:nvPr/>
        </p:nvSpPr>
        <p:spPr>
          <a:xfrm>
            <a:off x="493204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2555776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New0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4211960" y="3947605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385192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New1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 flipV="1">
            <a:off x="4440684" y="5618672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직선 연결선 74"/>
          <p:cNvCxnSpPr/>
          <p:nvPr/>
        </p:nvCxnSpPr>
        <p:spPr bwMode="auto">
          <a:xfrm>
            <a:off x="3887924" y="4157280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" name="직사각형 75"/>
          <p:cNvSpPr/>
          <p:nvPr/>
        </p:nvSpPr>
        <p:spPr>
          <a:xfrm>
            <a:off x="3347864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New1</a:t>
            </a:r>
          </a:p>
        </p:txBody>
      </p:sp>
      <p:cxnSp>
        <p:nvCxnSpPr>
          <p:cNvPr id="78" name="꺾인 연결선 10"/>
          <p:cNvCxnSpPr>
            <a:cxnSpLocks noChangeShapeType="1"/>
            <a:stCxn id="79" idx="2"/>
            <a:endCxn id="76" idx="0"/>
          </p:cNvCxnSpPr>
          <p:nvPr/>
        </p:nvCxnSpPr>
        <p:spPr bwMode="auto">
          <a:xfrm>
            <a:off x="3491818" y="3443550"/>
            <a:ext cx="62" cy="497706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TextBox 99"/>
          <p:cNvSpPr txBox="1"/>
          <p:nvPr/>
        </p:nvSpPr>
        <p:spPr>
          <a:xfrm>
            <a:off x="3239790" y="3166551"/>
            <a:ext cx="50405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per-page update</a:t>
            </a:r>
            <a:endParaRPr lang="en-US" altLang="ko-KR" sz="900" i="1" dirty="0"/>
          </a:p>
        </p:txBody>
      </p:sp>
      <p:sp>
        <p:nvSpPr>
          <p:cNvPr id="89" name="TextBox 113"/>
          <p:cNvSpPr txBox="1"/>
          <p:nvPr/>
        </p:nvSpPr>
        <p:spPr>
          <a:xfrm>
            <a:off x="3131839" y="2584137"/>
            <a:ext cx="72008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 err="1">
                <a:latin typeface="Calibri" pitchFamily="34" charset="0"/>
              </a:rPr>
              <a:t>tx_begin</a:t>
            </a:r>
            <a:r>
              <a:rPr lang="en-US" altLang="ko-KR" sz="900" i="1" dirty="0">
                <a:latin typeface="Calibri" pitchFamily="34" charset="0"/>
              </a:rPr>
              <a:t>/</a:t>
            </a:r>
          </a:p>
          <a:p>
            <a:pPr algn="ctr"/>
            <a:r>
              <a:rPr lang="en-US" altLang="ko-KR" sz="900" i="1" dirty="0">
                <a:latin typeface="Calibri" pitchFamily="34" charset="0"/>
              </a:rPr>
              <a:t>Commit/abort</a:t>
            </a:r>
            <a:endParaRPr lang="en-US" altLang="ko-KR" sz="900" i="1" dirty="0"/>
          </a:p>
        </p:txBody>
      </p:sp>
      <p:sp>
        <p:nvSpPr>
          <p:cNvPr id="92" name="TextBox 125"/>
          <p:cNvSpPr txBox="1"/>
          <p:nvPr/>
        </p:nvSpPr>
        <p:spPr>
          <a:xfrm>
            <a:off x="3498230" y="3581217"/>
            <a:ext cx="425698" cy="13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update</a:t>
            </a:r>
            <a:endParaRPr lang="en-US" altLang="ko-KR" sz="900" i="1" dirty="0"/>
          </a:p>
        </p:txBody>
      </p:sp>
      <p:sp>
        <p:nvSpPr>
          <p:cNvPr id="94" name="TextBox 129"/>
          <p:cNvSpPr txBox="1"/>
          <p:nvPr/>
        </p:nvSpPr>
        <p:spPr>
          <a:xfrm>
            <a:off x="3131840" y="5093385"/>
            <a:ext cx="478656" cy="1440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read</a:t>
            </a:r>
            <a:endParaRPr lang="en-US" altLang="ko-KR" sz="900" i="1" dirty="0"/>
          </a:p>
        </p:txBody>
      </p:sp>
      <p:cxnSp>
        <p:nvCxnSpPr>
          <p:cNvPr id="99" name="직선 연결선 98"/>
          <p:cNvCxnSpPr/>
          <p:nvPr/>
        </p:nvCxnSpPr>
        <p:spPr bwMode="auto">
          <a:xfrm>
            <a:off x="3394776" y="4489356"/>
            <a:ext cx="175828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직선 연결선 99"/>
          <p:cNvCxnSpPr/>
          <p:nvPr/>
        </p:nvCxnSpPr>
        <p:spPr bwMode="auto">
          <a:xfrm>
            <a:off x="3438206" y="4541596"/>
            <a:ext cx="8039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꺾인 연결선 10"/>
          <p:cNvCxnSpPr>
            <a:cxnSpLocks noChangeShapeType="1"/>
          </p:cNvCxnSpPr>
          <p:nvPr/>
        </p:nvCxnSpPr>
        <p:spPr bwMode="auto">
          <a:xfrm>
            <a:off x="3482354" y="4341550"/>
            <a:ext cx="0" cy="154114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" name="TextBox 161"/>
          <p:cNvSpPr txBox="1"/>
          <p:nvPr/>
        </p:nvSpPr>
        <p:spPr>
          <a:xfrm>
            <a:off x="2847682" y="4373884"/>
            <a:ext cx="51781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i="1" dirty="0">
                <a:latin typeface="Calibri" pitchFamily="34" charset="0"/>
              </a:rPr>
              <a:t>no flash write at commit</a:t>
            </a:r>
            <a:endParaRPr lang="en-US" altLang="ko-KR" sz="700" i="1" dirty="0"/>
          </a:p>
        </p:txBody>
      </p:sp>
      <p:cxnSp>
        <p:nvCxnSpPr>
          <p:cNvPr id="103" name="직선 연결선 102"/>
          <p:cNvCxnSpPr/>
          <p:nvPr/>
        </p:nvCxnSpPr>
        <p:spPr bwMode="auto">
          <a:xfrm flipV="1">
            <a:off x="3288556" y="5622840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직선 연결선 103"/>
          <p:cNvCxnSpPr/>
          <p:nvPr/>
        </p:nvCxnSpPr>
        <p:spPr bwMode="auto">
          <a:xfrm flipV="1">
            <a:off x="5306938" y="5618648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6" name="TextBox 172"/>
          <p:cNvSpPr txBox="1"/>
          <p:nvPr/>
        </p:nvSpPr>
        <p:spPr>
          <a:xfrm>
            <a:off x="3852172" y="5093384"/>
            <a:ext cx="551924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write</a:t>
            </a:r>
            <a:endParaRPr lang="en-US" altLang="ko-KR" sz="900" i="1" dirty="0"/>
          </a:p>
        </p:txBody>
      </p:sp>
      <p:cxnSp>
        <p:nvCxnSpPr>
          <p:cNvPr id="5" name="직선 화살표 연결선 4"/>
          <p:cNvCxnSpPr>
            <a:stCxn id="33" idx="3"/>
            <a:endCxn id="113" idx="0"/>
          </p:cNvCxnSpPr>
          <p:nvPr/>
        </p:nvCxnSpPr>
        <p:spPr>
          <a:xfrm>
            <a:off x="4716011" y="4091654"/>
            <a:ext cx="2765570" cy="132041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>
            <a:stCxn id="33" idx="3"/>
            <a:endCxn id="114" idx="0"/>
          </p:cNvCxnSpPr>
          <p:nvPr/>
        </p:nvCxnSpPr>
        <p:spPr>
          <a:xfrm>
            <a:off x="4716011" y="4091654"/>
            <a:ext cx="2268257" cy="132181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33" idx="3"/>
            <a:endCxn id="112" idx="0"/>
          </p:cNvCxnSpPr>
          <p:nvPr/>
        </p:nvCxnSpPr>
        <p:spPr>
          <a:xfrm>
            <a:off x="4716011" y="4091654"/>
            <a:ext cx="1770944" cy="132041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6342939" y="5412065"/>
            <a:ext cx="288032" cy="34768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Old0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13" name="직사각형 112"/>
          <p:cNvSpPr/>
          <p:nvPr/>
        </p:nvSpPr>
        <p:spPr>
          <a:xfrm>
            <a:off x="7337565" y="5412065"/>
            <a:ext cx="288032" cy="34768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14" name="직사각형 113"/>
          <p:cNvSpPr/>
          <p:nvPr/>
        </p:nvSpPr>
        <p:spPr>
          <a:xfrm>
            <a:off x="6840252" y="5413468"/>
            <a:ext cx="288032" cy="34628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Old1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17" name="직선 화살표 연결선 16"/>
          <p:cNvCxnSpPr>
            <a:stCxn id="71" idx="2"/>
            <a:endCxn id="68" idx="0"/>
          </p:cNvCxnSpPr>
          <p:nvPr/>
        </p:nvCxnSpPr>
        <p:spPr>
          <a:xfrm>
            <a:off x="2699792" y="4335204"/>
            <a:ext cx="288032" cy="108431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76" idx="2"/>
            <a:endCxn id="73" idx="0"/>
          </p:cNvCxnSpPr>
          <p:nvPr/>
        </p:nvCxnSpPr>
        <p:spPr>
          <a:xfrm>
            <a:off x="3491880" y="4335204"/>
            <a:ext cx="504056" cy="109066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72" idx="2"/>
            <a:endCxn id="70" idx="0"/>
          </p:cNvCxnSpPr>
          <p:nvPr/>
        </p:nvCxnSpPr>
        <p:spPr>
          <a:xfrm>
            <a:off x="4355976" y="4341553"/>
            <a:ext cx="720080" cy="108431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7" name="직사각형 116"/>
          <p:cNvSpPr/>
          <p:nvPr/>
        </p:nvSpPr>
        <p:spPr>
          <a:xfrm>
            <a:off x="2555776" y="3944992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18" name="직사각형 117"/>
          <p:cNvSpPr/>
          <p:nvPr/>
        </p:nvSpPr>
        <p:spPr>
          <a:xfrm>
            <a:off x="3468638" y="3941256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19" name="직사각형 118"/>
          <p:cNvSpPr/>
          <p:nvPr/>
        </p:nvSpPr>
        <p:spPr>
          <a:xfrm>
            <a:off x="4269205" y="4241932"/>
            <a:ext cx="231134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Index</a:t>
            </a:r>
          </a:p>
        </p:txBody>
      </p:sp>
      <p:sp>
        <p:nvSpPr>
          <p:cNvPr id="120" name="직사각형 119"/>
          <p:cNvSpPr/>
          <p:nvPr/>
        </p:nvSpPr>
        <p:spPr>
          <a:xfrm>
            <a:off x="2847682" y="5412065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21" name="직사각형 120"/>
          <p:cNvSpPr/>
          <p:nvPr/>
        </p:nvSpPr>
        <p:spPr>
          <a:xfrm>
            <a:off x="3969949" y="5421320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22" name="직사각형 121"/>
          <p:cNvSpPr/>
          <p:nvPr/>
        </p:nvSpPr>
        <p:spPr>
          <a:xfrm>
            <a:off x="4987890" y="5721964"/>
            <a:ext cx="231134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9367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00"/>
    </mc:Choice>
    <mc:Fallback xmlns="">
      <p:transition spd="slow" advTm="49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곱셈 기호 13"/>
          <p:cNvSpPr/>
          <p:nvPr/>
        </p:nvSpPr>
        <p:spPr>
          <a:xfrm>
            <a:off x="6333054" y="4943352"/>
            <a:ext cx="1451078" cy="1516906"/>
          </a:xfrm>
          <a:prstGeom prst="mathMultiply">
            <a:avLst>
              <a:gd name="adj1" fmla="val 16956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PPL Architecture</a:t>
            </a:r>
            <a:endParaRPr lang="ko-KR" altLang="en-US" dirty="0"/>
          </a:p>
        </p:txBody>
      </p:sp>
      <p:sp>
        <p:nvSpPr>
          <p:cNvPr id="7" name="Rectangle 3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Rectangle 49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PPL module is added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1331640" y="2069048"/>
            <a:ext cx="6480720" cy="4176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5154414" y="3367474"/>
            <a:ext cx="474243" cy="313308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Log</a:t>
            </a:r>
          </a:p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Merger</a:t>
            </a:r>
            <a:endParaRPr lang="ko-KR" altLang="en-US" sz="800" b="1" dirty="0">
              <a:solidFill>
                <a:srgbClr val="0000FF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3" name="순서도: 처리 22"/>
          <p:cNvSpPr/>
          <p:nvPr/>
        </p:nvSpPr>
        <p:spPr>
          <a:xfrm>
            <a:off x="1331638" y="4844784"/>
            <a:ext cx="6480722" cy="180000"/>
          </a:xfrm>
          <a:prstGeom prst="flowChartProcess">
            <a:avLst/>
          </a:prstGeom>
          <a:noFill/>
          <a:ln w="63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 bwMode="auto">
          <a:xfrm>
            <a:off x="1331640" y="5309408"/>
            <a:ext cx="6480720" cy="93610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ko-KR" altLang="en-US" sz="14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1331639" y="2456956"/>
            <a:ext cx="6480722" cy="1283135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36"/>
          <p:cNvSpPr txBox="1"/>
          <p:nvPr/>
        </p:nvSpPr>
        <p:spPr>
          <a:xfrm>
            <a:off x="3468638" y="2215533"/>
            <a:ext cx="8873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itchFamily="34" charset="0"/>
                <a:cs typeface="Calibri" pitchFamily="34" charset="0"/>
              </a:rPr>
              <a:t>SQL Interface</a:t>
            </a:r>
            <a:endParaRPr lang="en-US" altLang="ko-KR" sz="1000" i="1" dirty="0"/>
          </a:p>
        </p:txBody>
      </p:sp>
      <p:cxnSp>
        <p:nvCxnSpPr>
          <p:cNvPr id="27" name="꺾인 연결선 10"/>
          <p:cNvCxnSpPr>
            <a:cxnSpLocks noChangeShapeType="1"/>
            <a:stCxn id="26" idx="1"/>
          </p:cNvCxnSpPr>
          <p:nvPr/>
        </p:nvCxnSpPr>
        <p:spPr bwMode="auto">
          <a:xfrm flipH="1">
            <a:off x="3462223" y="2338644"/>
            <a:ext cx="6415" cy="236095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triangl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직사각형 27"/>
          <p:cNvSpPr/>
          <p:nvPr/>
        </p:nvSpPr>
        <p:spPr bwMode="auto">
          <a:xfrm>
            <a:off x="1331638" y="3739660"/>
            <a:ext cx="4182815" cy="96425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직사각형 28"/>
          <p:cNvSpPr/>
          <p:nvPr/>
        </p:nvSpPr>
        <p:spPr bwMode="auto">
          <a:xfrm>
            <a:off x="5514455" y="3738796"/>
            <a:ext cx="2297904" cy="9659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12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51555" y="5155520"/>
            <a:ext cx="76783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i="1" dirty="0">
                <a:latin typeface="Calibri" panose="020F0502020204030204" pitchFamily="34" charset="0"/>
              </a:rPr>
              <a:t>Block Interface</a:t>
            </a:r>
            <a:endParaRPr lang="ko-KR" altLang="en-US" sz="1000" i="1" dirty="0">
              <a:latin typeface="Calibri" panose="020F0502020204030204" pitchFamily="34" charset="0"/>
            </a:endParaRPr>
          </a:p>
        </p:txBody>
      </p:sp>
      <p:cxnSp>
        <p:nvCxnSpPr>
          <p:cNvPr id="31" name="직선 연결선 30"/>
          <p:cNvCxnSpPr/>
          <p:nvPr/>
        </p:nvCxnSpPr>
        <p:spPr bwMode="auto">
          <a:xfrm>
            <a:off x="5813028" y="5669448"/>
            <a:ext cx="360040" cy="0"/>
          </a:xfrm>
          <a:prstGeom prst="line">
            <a:avLst/>
          </a:prstGeom>
          <a:noFill/>
          <a:ln w="254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직사각형 31"/>
          <p:cNvSpPr/>
          <p:nvPr/>
        </p:nvSpPr>
        <p:spPr bwMode="auto">
          <a:xfrm>
            <a:off x="1331639" y="2069048"/>
            <a:ext cx="6480721" cy="38790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                               </a:t>
            </a:r>
            <a:endParaRPr lang="ko-KR" altLang="en-US" sz="16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965439" y="3541022"/>
            <a:ext cx="2750572" cy="1101264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Pager</a:t>
            </a:r>
            <a:endParaRPr lang="ko-KR" altLang="en-US" sz="1000" u="sng" dirty="0">
              <a:solidFill>
                <a:schemeClr val="tx1"/>
              </a:solidFill>
            </a:endParaRPr>
          </a:p>
        </p:txBody>
      </p:sp>
      <p:sp>
        <p:nvSpPr>
          <p:cNvPr id="34" name="TextBox 129"/>
          <p:cNvSpPr txBox="1">
            <a:spLocks noChangeArrowheads="1"/>
          </p:cNvSpPr>
          <p:nvPr/>
        </p:nvSpPr>
        <p:spPr bwMode="auto">
          <a:xfrm>
            <a:off x="5516196" y="4559863"/>
            <a:ext cx="1246424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900" b="1" dirty="0">
                <a:latin typeface="Calibri" pitchFamily="34" charset="0"/>
                <a:cs typeface="Calibri" pitchFamily="34" charset="0"/>
              </a:rPr>
              <a:t>Log Area (Per SQLite File)</a:t>
            </a:r>
          </a:p>
        </p:txBody>
      </p:sp>
      <p:sp>
        <p:nvSpPr>
          <p:cNvPr id="35" name="순서도: 문서 34"/>
          <p:cNvSpPr/>
          <p:nvPr/>
        </p:nvSpPr>
        <p:spPr>
          <a:xfrm>
            <a:off x="7173732" y="3835422"/>
            <a:ext cx="589913" cy="693390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i="1" dirty="0">
                <a:solidFill>
                  <a:srgbClr val="FF0000"/>
                </a:solidFill>
              </a:rPr>
              <a:t>begin(tx0)</a:t>
            </a:r>
          </a:p>
          <a:p>
            <a:pPr algn="ctr"/>
            <a:r>
              <a:rPr lang="en-US" altLang="ko-KR" sz="700" i="1" dirty="0">
                <a:solidFill>
                  <a:srgbClr val="FF0000"/>
                </a:solidFill>
              </a:rPr>
              <a:t>commit(tx0)</a:t>
            </a:r>
          </a:p>
          <a:p>
            <a:pPr algn="ctr"/>
            <a:endParaRPr lang="en-US" altLang="ko-KR" sz="700" i="1" dirty="0">
              <a:solidFill>
                <a:srgbClr val="FF0000"/>
              </a:solidFill>
            </a:endParaRPr>
          </a:p>
          <a:p>
            <a:pPr algn="ctr"/>
            <a:r>
              <a:rPr lang="en-US" altLang="ko-KR" sz="700" b="1" u="sng" dirty="0">
                <a:solidFill>
                  <a:schemeClr val="tx1"/>
                </a:solidFill>
              </a:rPr>
              <a:t>Global Log</a:t>
            </a:r>
            <a:endParaRPr lang="ko-KR" altLang="en-US" sz="700" b="1" u="sng" dirty="0">
              <a:solidFill>
                <a:schemeClr val="tx1"/>
              </a:solidFill>
            </a:endParaRPr>
          </a:p>
        </p:txBody>
      </p:sp>
      <p:sp>
        <p:nvSpPr>
          <p:cNvPr id="36" name="순서도: 문서 35"/>
          <p:cNvSpPr/>
          <p:nvPr/>
        </p:nvSpPr>
        <p:spPr>
          <a:xfrm>
            <a:off x="5623687" y="3835423"/>
            <a:ext cx="1468593" cy="693389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b="1" u="sng" dirty="0">
                <a:solidFill>
                  <a:schemeClr val="tx1"/>
                </a:solidFill>
              </a:rPr>
              <a:t>Per-Page Log</a:t>
            </a:r>
            <a:endParaRPr lang="ko-KR" altLang="en-US" sz="700" b="1" u="sng" dirty="0">
              <a:solidFill>
                <a:schemeClr val="tx1"/>
              </a:solidFill>
            </a:endParaRPr>
          </a:p>
        </p:txBody>
      </p:sp>
      <p:sp>
        <p:nvSpPr>
          <p:cNvPr id="37" name="순서도: 처리 36"/>
          <p:cNvSpPr/>
          <p:nvPr/>
        </p:nvSpPr>
        <p:spPr>
          <a:xfrm>
            <a:off x="2066483" y="3873416"/>
            <a:ext cx="2577525" cy="718465"/>
          </a:xfrm>
          <a:prstGeom prst="flowChartProcess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965440" y="2568348"/>
            <a:ext cx="2750572" cy="940860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000" u="sng" dirty="0">
                <a:solidFill>
                  <a:schemeClr val="tx1"/>
                </a:solidFill>
              </a:rPr>
              <a:t>B-tree module</a:t>
            </a:r>
          </a:p>
          <a:p>
            <a:r>
              <a:rPr lang="en-US" altLang="ko-KR" sz="1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4" name="타원 53"/>
          <p:cNvSpPr/>
          <p:nvPr/>
        </p:nvSpPr>
        <p:spPr>
          <a:xfrm>
            <a:off x="4762624" y="3365192"/>
            <a:ext cx="474243" cy="313308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Log</a:t>
            </a:r>
          </a:p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Applier</a:t>
            </a:r>
            <a:endParaRPr lang="ko-KR" altLang="en-US" sz="800" b="1" dirty="0">
              <a:solidFill>
                <a:srgbClr val="0000FF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순서도: 문서 54"/>
          <p:cNvSpPr/>
          <p:nvPr/>
        </p:nvSpPr>
        <p:spPr>
          <a:xfrm>
            <a:off x="2361183" y="5381415"/>
            <a:ext cx="3261124" cy="792089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SQLite File (per Application)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TextBox 129"/>
          <p:cNvSpPr txBox="1">
            <a:spLocks noChangeArrowheads="1"/>
          </p:cNvSpPr>
          <p:nvPr/>
        </p:nvSpPr>
        <p:spPr bwMode="auto">
          <a:xfrm>
            <a:off x="1331640" y="2072635"/>
            <a:ext cx="1154189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Mobile Application</a:t>
            </a:r>
          </a:p>
        </p:txBody>
      </p:sp>
      <p:sp>
        <p:nvSpPr>
          <p:cNvPr id="57" name="TextBox 129"/>
          <p:cNvSpPr txBox="1">
            <a:spLocks noChangeArrowheads="1"/>
          </p:cNvSpPr>
          <p:nvPr/>
        </p:nvSpPr>
        <p:spPr bwMode="auto">
          <a:xfrm>
            <a:off x="1335192" y="2460372"/>
            <a:ext cx="537963" cy="292832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3600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SQLite</a:t>
            </a:r>
          </a:p>
          <a:p>
            <a:pPr eaLnBrk="1" hangingPunct="1">
              <a:lnSpc>
                <a:spcPts val="1000"/>
              </a:lnSpc>
            </a:pPr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(Library)</a:t>
            </a:r>
          </a:p>
        </p:txBody>
      </p:sp>
      <p:sp>
        <p:nvSpPr>
          <p:cNvPr id="58" name="TextBox 129"/>
          <p:cNvSpPr txBox="1">
            <a:spLocks noChangeArrowheads="1"/>
          </p:cNvSpPr>
          <p:nvPr/>
        </p:nvSpPr>
        <p:spPr bwMode="auto">
          <a:xfrm>
            <a:off x="1331640" y="4842797"/>
            <a:ext cx="720080" cy="180000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File System</a:t>
            </a:r>
          </a:p>
        </p:txBody>
      </p:sp>
      <p:sp>
        <p:nvSpPr>
          <p:cNvPr id="59" name="TextBox 129"/>
          <p:cNvSpPr txBox="1">
            <a:spLocks noChangeArrowheads="1"/>
          </p:cNvSpPr>
          <p:nvPr/>
        </p:nvSpPr>
        <p:spPr bwMode="auto">
          <a:xfrm>
            <a:off x="1335192" y="3737932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UMS</a:t>
            </a:r>
          </a:p>
        </p:txBody>
      </p:sp>
      <p:sp>
        <p:nvSpPr>
          <p:cNvPr id="60" name="TextBox 129"/>
          <p:cNvSpPr txBox="1">
            <a:spLocks noChangeArrowheads="1"/>
          </p:cNvSpPr>
          <p:nvPr/>
        </p:nvSpPr>
        <p:spPr bwMode="auto">
          <a:xfrm>
            <a:off x="2061245" y="4428143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DRAM</a:t>
            </a:r>
          </a:p>
        </p:txBody>
      </p:sp>
      <p:sp>
        <p:nvSpPr>
          <p:cNvPr id="61" name="TextBox 129"/>
          <p:cNvSpPr txBox="1">
            <a:spLocks noChangeArrowheads="1"/>
          </p:cNvSpPr>
          <p:nvPr/>
        </p:nvSpPr>
        <p:spPr bwMode="auto">
          <a:xfrm>
            <a:off x="7365777" y="4540701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b="1" dirty="0">
                <a:latin typeface="Calibri" pitchFamily="34" charset="0"/>
                <a:cs typeface="Calibri" pitchFamily="34" charset="0"/>
              </a:rPr>
              <a:t> PRAM</a:t>
            </a:r>
          </a:p>
        </p:txBody>
      </p:sp>
      <p:sp>
        <p:nvSpPr>
          <p:cNvPr id="62" name="TextBox 129"/>
          <p:cNvSpPr txBox="1">
            <a:spLocks noChangeArrowheads="1"/>
          </p:cNvSpPr>
          <p:nvPr/>
        </p:nvSpPr>
        <p:spPr bwMode="auto">
          <a:xfrm>
            <a:off x="3923108" y="4452987"/>
            <a:ext cx="720018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altLang="ko-KR" sz="900" dirty="0">
                <a:latin typeface="Calibri" pitchFamily="34" charset="0"/>
                <a:cs typeface="Calibri" pitchFamily="34" charset="0"/>
              </a:rPr>
              <a:t>Buffer Cache</a:t>
            </a:r>
          </a:p>
        </p:txBody>
      </p:sp>
      <p:sp>
        <p:nvSpPr>
          <p:cNvPr id="63" name="순서도: 문서 62"/>
          <p:cNvSpPr/>
          <p:nvPr/>
        </p:nvSpPr>
        <p:spPr>
          <a:xfrm>
            <a:off x="6228184" y="5381416"/>
            <a:ext cx="1512168" cy="648072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Journal File (per DB file)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4" name="TextBox 129"/>
          <p:cNvSpPr txBox="1">
            <a:spLocks noChangeArrowheads="1"/>
          </p:cNvSpPr>
          <p:nvPr/>
        </p:nvSpPr>
        <p:spPr bwMode="auto">
          <a:xfrm>
            <a:off x="1335192" y="5906958"/>
            <a:ext cx="813296" cy="33855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Flash Storage</a:t>
            </a:r>
          </a:p>
          <a:p>
            <a:pPr algn="ctr"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(SD Card)</a:t>
            </a:r>
          </a:p>
        </p:txBody>
      </p:sp>
      <p:sp>
        <p:nvSpPr>
          <p:cNvPr id="65" name="타원 64"/>
          <p:cNvSpPr/>
          <p:nvPr/>
        </p:nvSpPr>
        <p:spPr>
          <a:xfrm>
            <a:off x="6143476" y="3117946"/>
            <a:ext cx="474243" cy="353162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Log</a:t>
            </a:r>
          </a:p>
          <a:p>
            <a:pPr algn="ctr"/>
            <a:r>
              <a:rPr lang="en-US" altLang="ko-KR" sz="9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Writer</a:t>
            </a:r>
            <a:endParaRPr lang="ko-KR" altLang="en-US" sz="9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타원 65"/>
          <p:cNvSpPr/>
          <p:nvPr/>
        </p:nvSpPr>
        <p:spPr>
          <a:xfrm>
            <a:off x="3995936" y="3149292"/>
            <a:ext cx="576064" cy="313308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Log</a:t>
            </a:r>
          </a:p>
          <a:p>
            <a:pPr algn="ctr"/>
            <a:r>
              <a:rPr lang="en-US" altLang="ko-KR" sz="8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Capturer</a:t>
            </a:r>
            <a:endParaRPr lang="ko-KR" altLang="en-US" sz="8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67" name="직선 연결선 66"/>
          <p:cNvCxnSpPr/>
          <p:nvPr/>
        </p:nvCxnSpPr>
        <p:spPr bwMode="auto">
          <a:xfrm>
            <a:off x="5796136" y="4066222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직사각형 67"/>
          <p:cNvSpPr/>
          <p:nvPr/>
        </p:nvSpPr>
        <p:spPr>
          <a:xfrm>
            <a:off x="2843808" y="5419517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Old0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69" name="직선 연결선 68"/>
          <p:cNvCxnSpPr/>
          <p:nvPr/>
        </p:nvCxnSpPr>
        <p:spPr bwMode="auto">
          <a:xfrm>
            <a:off x="3023828" y="4134062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0" name="직사각형 69"/>
          <p:cNvSpPr/>
          <p:nvPr/>
        </p:nvSpPr>
        <p:spPr>
          <a:xfrm>
            <a:off x="493204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3851920" y="542586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Old1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 flipV="1">
            <a:off x="4440684" y="5618672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직선 연결선 74"/>
          <p:cNvCxnSpPr/>
          <p:nvPr/>
        </p:nvCxnSpPr>
        <p:spPr bwMode="auto">
          <a:xfrm>
            <a:off x="3887924" y="4157280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7" name="순서도: 논리합 76"/>
          <p:cNvSpPr/>
          <p:nvPr/>
        </p:nvSpPr>
        <p:spPr>
          <a:xfrm>
            <a:off x="4957440" y="4125530"/>
            <a:ext cx="110108" cy="111962"/>
          </a:xfrm>
          <a:prstGeom prst="flowChartOr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78" name="꺾인 연결선 10"/>
          <p:cNvCxnSpPr>
            <a:cxnSpLocks noChangeShapeType="1"/>
            <a:stCxn id="79" idx="2"/>
          </p:cNvCxnSpPr>
          <p:nvPr/>
        </p:nvCxnSpPr>
        <p:spPr bwMode="auto">
          <a:xfrm>
            <a:off x="3491818" y="3443550"/>
            <a:ext cx="62" cy="497706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TextBox 99"/>
          <p:cNvSpPr txBox="1"/>
          <p:nvPr/>
        </p:nvSpPr>
        <p:spPr>
          <a:xfrm>
            <a:off x="3239790" y="3166551"/>
            <a:ext cx="50405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b="1" i="1" dirty="0">
                <a:solidFill>
                  <a:srgbClr val="FF0000"/>
                </a:solidFill>
                <a:latin typeface="Calibri" pitchFamily="34" charset="0"/>
              </a:rPr>
              <a:t>per-page update</a:t>
            </a:r>
            <a:endParaRPr lang="en-US" altLang="ko-KR" sz="900" b="1" i="1" dirty="0">
              <a:solidFill>
                <a:srgbClr val="FF0000"/>
              </a:solidFill>
            </a:endParaRPr>
          </a:p>
        </p:txBody>
      </p:sp>
      <p:cxnSp>
        <p:nvCxnSpPr>
          <p:cNvPr id="80" name="꺾인 연결선 10"/>
          <p:cNvCxnSpPr>
            <a:cxnSpLocks noChangeShapeType="1"/>
            <a:stCxn id="79" idx="3"/>
            <a:endCxn id="66" idx="2"/>
          </p:cNvCxnSpPr>
          <p:nvPr/>
        </p:nvCxnSpPr>
        <p:spPr bwMode="auto">
          <a:xfrm>
            <a:off x="3743846" y="3305051"/>
            <a:ext cx="252090" cy="895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1" name="꺾인 연결선 10"/>
          <p:cNvCxnSpPr>
            <a:cxnSpLocks noChangeShapeType="1"/>
            <a:stCxn id="66" idx="6"/>
            <a:endCxn id="65" idx="2"/>
          </p:cNvCxnSpPr>
          <p:nvPr/>
        </p:nvCxnSpPr>
        <p:spPr bwMode="auto">
          <a:xfrm flipV="1">
            <a:off x="4572000" y="3294527"/>
            <a:ext cx="1571476" cy="11419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꺾인 연결선 10"/>
          <p:cNvCxnSpPr>
            <a:cxnSpLocks noChangeShapeType="1"/>
            <a:stCxn id="65" idx="4"/>
            <a:endCxn id="84" idx="0"/>
          </p:cNvCxnSpPr>
          <p:nvPr/>
        </p:nvCxnSpPr>
        <p:spPr bwMode="auto">
          <a:xfrm flipH="1">
            <a:off x="6372165" y="3471108"/>
            <a:ext cx="8433" cy="387597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직선 연결선 82"/>
          <p:cNvCxnSpPr/>
          <p:nvPr/>
        </p:nvCxnSpPr>
        <p:spPr bwMode="auto">
          <a:xfrm>
            <a:off x="6804248" y="4066222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직사각형 83"/>
          <p:cNvSpPr/>
          <p:nvPr/>
        </p:nvSpPr>
        <p:spPr>
          <a:xfrm>
            <a:off x="5950695" y="3858705"/>
            <a:ext cx="842940" cy="40383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800"/>
              </a:lnSpc>
            </a:pPr>
            <a:r>
              <a:rPr lang="en-US" altLang="ko-KR" sz="700" i="1" dirty="0">
                <a:solidFill>
                  <a:srgbClr val="FF0000"/>
                </a:solidFill>
              </a:rPr>
              <a:t>(tx0, ‘Hi’, insert, P0)</a:t>
            </a:r>
          </a:p>
          <a:p>
            <a:pPr algn="ctr">
              <a:lnSpc>
                <a:spcPts val="800"/>
              </a:lnSpc>
            </a:pPr>
            <a:r>
              <a:rPr lang="en-US" altLang="ko-KR" sz="700" i="1" dirty="0">
                <a:solidFill>
                  <a:srgbClr val="FF0000"/>
                </a:solidFill>
              </a:rPr>
              <a:t>(tx0, ‘Hi’, insert, P1)</a:t>
            </a:r>
          </a:p>
          <a:p>
            <a:pPr algn="ctr">
              <a:lnSpc>
                <a:spcPts val="800"/>
              </a:lnSpc>
            </a:pPr>
            <a:r>
              <a:rPr lang="en-US" altLang="ko-KR" sz="700" i="1" dirty="0">
                <a:solidFill>
                  <a:srgbClr val="FF0000"/>
                </a:solidFill>
              </a:rPr>
              <a:t>(tx0, index, insert, P2)</a:t>
            </a:r>
          </a:p>
        </p:txBody>
      </p:sp>
      <p:sp>
        <p:nvSpPr>
          <p:cNvPr id="85" name="타원 84"/>
          <p:cNvSpPr/>
          <p:nvPr/>
        </p:nvSpPr>
        <p:spPr>
          <a:xfrm>
            <a:off x="3995936" y="2803414"/>
            <a:ext cx="576064" cy="313308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b="1" dirty="0" err="1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tx_id</a:t>
            </a:r>
            <a:endParaRPr lang="en-US" altLang="ko-KR" sz="8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altLang="ko-KR" sz="8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Manager</a:t>
            </a:r>
            <a:endParaRPr lang="ko-KR" altLang="en-US" sz="8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6" name="꺾인 연결선 85"/>
          <p:cNvCxnSpPr>
            <a:stCxn id="65" idx="6"/>
            <a:endCxn id="35" idx="0"/>
          </p:cNvCxnSpPr>
          <p:nvPr/>
        </p:nvCxnSpPr>
        <p:spPr bwMode="auto">
          <a:xfrm>
            <a:off x="6617719" y="3294527"/>
            <a:ext cx="850970" cy="540895"/>
          </a:xfrm>
          <a:prstGeom prst="bentConnector2">
            <a:avLst/>
          </a:prstGeom>
          <a:noFill/>
          <a:ln w="19050" algn="ctr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TextBox 111"/>
          <p:cNvSpPr txBox="1"/>
          <p:nvPr/>
        </p:nvSpPr>
        <p:spPr>
          <a:xfrm>
            <a:off x="6653882" y="3157552"/>
            <a:ext cx="115212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900" i="1" dirty="0" err="1">
                <a:solidFill>
                  <a:srgbClr val="FF0000"/>
                </a:solidFill>
                <a:latin typeface="Calibri" pitchFamily="34" charset="0"/>
              </a:rPr>
              <a:t>tx</a:t>
            </a:r>
            <a:r>
              <a:rPr lang="en-US" altLang="ko-KR" sz="900" i="1" dirty="0">
                <a:solidFill>
                  <a:srgbClr val="FF0000"/>
                </a:solidFill>
                <a:latin typeface="Calibri" pitchFamily="34" charset="0"/>
              </a:rPr>
              <a:t>: begin, commit, abort</a:t>
            </a:r>
            <a:endParaRPr lang="en-US" altLang="ko-KR" sz="900" i="1" dirty="0">
              <a:solidFill>
                <a:srgbClr val="FF0000"/>
              </a:solidFill>
            </a:endParaRPr>
          </a:p>
        </p:txBody>
      </p:sp>
      <p:sp>
        <p:nvSpPr>
          <p:cNvPr id="88" name="TextBox 112"/>
          <p:cNvSpPr txBox="1"/>
          <p:nvPr/>
        </p:nvSpPr>
        <p:spPr>
          <a:xfrm>
            <a:off x="6381231" y="3510797"/>
            <a:ext cx="579733" cy="2051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800"/>
              </a:lnSpc>
            </a:pPr>
            <a:r>
              <a:rPr lang="en-US" altLang="ko-KR" sz="900" i="1" dirty="0">
                <a:solidFill>
                  <a:srgbClr val="FF0000"/>
                </a:solidFill>
                <a:latin typeface="Calibri" pitchFamily="34" charset="0"/>
              </a:rPr>
              <a:t>per-page </a:t>
            </a:r>
          </a:p>
          <a:p>
            <a:pPr algn="ctr">
              <a:lnSpc>
                <a:spcPts val="800"/>
              </a:lnSpc>
            </a:pPr>
            <a:r>
              <a:rPr lang="en-US" altLang="ko-KR" sz="900" i="1" dirty="0">
                <a:solidFill>
                  <a:srgbClr val="FF0000"/>
                </a:solidFill>
                <a:latin typeface="Calibri" pitchFamily="34" charset="0"/>
              </a:rPr>
              <a:t>log entry</a:t>
            </a:r>
            <a:endParaRPr lang="en-US" altLang="ko-KR" sz="900" i="1" dirty="0">
              <a:solidFill>
                <a:srgbClr val="FF0000"/>
              </a:solidFill>
            </a:endParaRPr>
          </a:p>
        </p:txBody>
      </p:sp>
      <p:sp>
        <p:nvSpPr>
          <p:cNvPr id="89" name="TextBox 113"/>
          <p:cNvSpPr txBox="1"/>
          <p:nvPr/>
        </p:nvSpPr>
        <p:spPr>
          <a:xfrm>
            <a:off x="3131839" y="2584137"/>
            <a:ext cx="72008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 err="1">
                <a:latin typeface="Calibri" pitchFamily="34" charset="0"/>
              </a:rPr>
              <a:t>tx_begin</a:t>
            </a:r>
            <a:r>
              <a:rPr lang="en-US" altLang="ko-KR" sz="900" i="1" dirty="0">
                <a:latin typeface="Calibri" pitchFamily="34" charset="0"/>
              </a:rPr>
              <a:t>/</a:t>
            </a:r>
          </a:p>
          <a:p>
            <a:pPr algn="ctr"/>
            <a:r>
              <a:rPr lang="en-US" altLang="ko-KR" sz="900" i="1" dirty="0">
                <a:latin typeface="Calibri" pitchFamily="34" charset="0"/>
              </a:rPr>
              <a:t>Commit/abort</a:t>
            </a:r>
            <a:endParaRPr lang="en-US" altLang="ko-KR" sz="900" i="1" dirty="0"/>
          </a:p>
        </p:txBody>
      </p:sp>
      <p:cxnSp>
        <p:nvCxnSpPr>
          <p:cNvPr id="90" name="꺾인 연결선 89"/>
          <p:cNvCxnSpPr>
            <a:stCxn id="89" idx="3"/>
            <a:endCxn id="65" idx="0"/>
          </p:cNvCxnSpPr>
          <p:nvPr/>
        </p:nvCxnSpPr>
        <p:spPr bwMode="auto">
          <a:xfrm>
            <a:off x="3851920" y="2722637"/>
            <a:ext cx="2528678" cy="395309"/>
          </a:xfrm>
          <a:prstGeom prst="bentConnector2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1" name="꺾인 연결선 10"/>
          <p:cNvCxnSpPr>
            <a:cxnSpLocks noChangeShapeType="1"/>
          </p:cNvCxnSpPr>
          <p:nvPr/>
        </p:nvCxnSpPr>
        <p:spPr bwMode="auto">
          <a:xfrm flipV="1">
            <a:off x="4303020" y="2712776"/>
            <a:ext cx="0" cy="89052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" name="TextBox 125"/>
          <p:cNvSpPr txBox="1"/>
          <p:nvPr/>
        </p:nvSpPr>
        <p:spPr>
          <a:xfrm>
            <a:off x="3498230" y="3581217"/>
            <a:ext cx="425698" cy="13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update</a:t>
            </a:r>
            <a:endParaRPr lang="en-US" altLang="ko-KR" sz="900" i="1" dirty="0"/>
          </a:p>
        </p:txBody>
      </p:sp>
      <p:cxnSp>
        <p:nvCxnSpPr>
          <p:cNvPr id="93" name="꺾인 연결선 92"/>
          <p:cNvCxnSpPr>
            <a:stCxn id="73" idx="0"/>
            <a:endCxn id="77" idx="4"/>
          </p:cNvCxnSpPr>
          <p:nvPr/>
        </p:nvCxnSpPr>
        <p:spPr bwMode="auto">
          <a:xfrm rot="5400000" flipH="1" flipV="1">
            <a:off x="3910028" y="4323400"/>
            <a:ext cx="1188374" cy="1016558"/>
          </a:xfrm>
          <a:prstGeom prst="bentConnector3">
            <a:avLst>
              <a:gd name="adj1" fmla="val 41985"/>
            </a:avLst>
          </a:prstGeom>
          <a:noFill/>
          <a:ln w="6350" algn="ctr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4" name="TextBox 129"/>
          <p:cNvSpPr txBox="1"/>
          <p:nvPr/>
        </p:nvSpPr>
        <p:spPr>
          <a:xfrm>
            <a:off x="4021336" y="5093385"/>
            <a:ext cx="478656" cy="1440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read</a:t>
            </a:r>
            <a:endParaRPr lang="en-US" altLang="ko-KR" sz="900" i="1" dirty="0"/>
          </a:p>
        </p:txBody>
      </p:sp>
      <p:cxnSp>
        <p:nvCxnSpPr>
          <p:cNvPr id="95" name="꺾인 연결선 10"/>
          <p:cNvCxnSpPr>
            <a:cxnSpLocks noChangeShapeType="1"/>
            <a:stCxn id="36" idx="1"/>
            <a:endCxn id="77" idx="6"/>
          </p:cNvCxnSpPr>
          <p:nvPr/>
        </p:nvCxnSpPr>
        <p:spPr bwMode="auto">
          <a:xfrm flipH="1" flipV="1">
            <a:off x="5067548" y="4181511"/>
            <a:ext cx="556139" cy="607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6" name="꺾인 연결선 10"/>
          <p:cNvCxnSpPr>
            <a:cxnSpLocks noChangeShapeType="1"/>
            <a:stCxn id="77" idx="2"/>
          </p:cNvCxnSpPr>
          <p:nvPr/>
        </p:nvCxnSpPr>
        <p:spPr bwMode="auto">
          <a:xfrm flipH="1" flipV="1">
            <a:off x="4684253" y="4177415"/>
            <a:ext cx="273187" cy="4096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7" name="TextBox 145"/>
          <p:cNvSpPr txBox="1"/>
          <p:nvPr/>
        </p:nvSpPr>
        <p:spPr>
          <a:xfrm>
            <a:off x="5081388" y="3954527"/>
            <a:ext cx="39785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i="1" dirty="0" err="1">
                <a:latin typeface="Calibri" pitchFamily="34" charset="0"/>
              </a:rPr>
              <a:t>page_log</a:t>
            </a:r>
            <a:endParaRPr lang="en-US" altLang="ko-KR" sz="700" i="1" dirty="0">
              <a:latin typeface="Calibri" pitchFamily="34" charset="0"/>
            </a:endParaRPr>
          </a:p>
          <a:p>
            <a:pPr algn="ctr"/>
            <a:r>
              <a:rPr lang="en-US" altLang="ko-KR" sz="700" i="1" dirty="0">
                <a:latin typeface="Calibri" pitchFamily="34" charset="0"/>
              </a:rPr>
              <a:t>(if any)</a:t>
            </a:r>
            <a:endParaRPr lang="en-US" altLang="ko-KR" sz="700" i="1" dirty="0"/>
          </a:p>
        </p:txBody>
      </p:sp>
      <p:cxnSp>
        <p:nvCxnSpPr>
          <p:cNvPr id="98" name="꺾인 연결선 10"/>
          <p:cNvCxnSpPr>
            <a:cxnSpLocks noChangeShapeType="1"/>
            <a:stCxn id="54" idx="4"/>
            <a:endCxn id="77" idx="0"/>
          </p:cNvCxnSpPr>
          <p:nvPr/>
        </p:nvCxnSpPr>
        <p:spPr bwMode="auto">
          <a:xfrm>
            <a:off x="4999746" y="3678500"/>
            <a:ext cx="12748" cy="447030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직선 연결선 98"/>
          <p:cNvCxnSpPr/>
          <p:nvPr/>
        </p:nvCxnSpPr>
        <p:spPr bwMode="auto">
          <a:xfrm>
            <a:off x="3394776" y="4489356"/>
            <a:ext cx="175828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직선 연결선 99"/>
          <p:cNvCxnSpPr/>
          <p:nvPr/>
        </p:nvCxnSpPr>
        <p:spPr bwMode="auto">
          <a:xfrm>
            <a:off x="3438206" y="4541596"/>
            <a:ext cx="8039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꺾인 연결선 10"/>
          <p:cNvCxnSpPr>
            <a:cxnSpLocks noChangeShapeType="1"/>
          </p:cNvCxnSpPr>
          <p:nvPr/>
        </p:nvCxnSpPr>
        <p:spPr bwMode="auto">
          <a:xfrm>
            <a:off x="3482354" y="4341550"/>
            <a:ext cx="0" cy="154114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" name="TextBox 161"/>
          <p:cNvSpPr txBox="1"/>
          <p:nvPr/>
        </p:nvSpPr>
        <p:spPr>
          <a:xfrm>
            <a:off x="2847682" y="4373884"/>
            <a:ext cx="51781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i="1" dirty="0">
                <a:latin typeface="Calibri" pitchFamily="34" charset="0"/>
              </a:rPr>
              <a:t>no flash write at commit</a:t>
            </a:r>
            <a:endParaRPr lang="en-US" altLang="ko-KR" sz="700" i="1" dirty="0"/>
          </a:p>
        </p:txBody>
      </p:sp>
      <p:cxnSp>
        <p:nvCxnSpPr>
          <p:cNvPr id="103" name="직선 연결선 102"/>
          <p:cNvCxnSpPr/>
          <p:nvPr/>
        </p:nvCxnSpPr>
        <p:spPr bwMode="auto">
          <a:xfrm flipV="1">
            <a:off x="3288556" y="5622840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직선 연결선 103"/>
          <p:cNvCxnSpPr/>
          <p:nvPr/>
        </p:nvCxnSpPr>
        <p:spPr bwMode="auto">
          <a:xfrm flipV="1">
            <a:off x="5306938" y="5618648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꺾인 연결선 104"/>
          <p:cNvCxnSpPr>
            <a:stCxn id="107" idx="4"/>
            <a:endCxn id="70" idx="0"/>
          </p:cNvCxnSpPr>
          <p:nvPr/>
        </p:nvCxnSpPr>
        <p:spPr bwMode="auto">
          <a:xfrm rot="5400000">
            <a:off x="4742526" y="4778842"/>
            <a:ext cx="980554" cy="313494"/>
          </a:xfrm>
          <a:prstGeom prst="bentConnector3">
            <a:avLst>
              <a:gd name="adj1" fmla="val 50000"/>
            </a:avLst>
          </a:prstGeom>
          <a:noFill/>
          <a:ln w="6350" algn="ctr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6" name="TextBox 172"/>
          <p:cNvSpPr txBox="1"/>
          <p:nvPr/>
        </p:nvSpPr>
        <p:spPr>
          <a:xfrm>
            <a:off x="5101456" y="5093384"/>
            <a:ext cx="551924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i="1" dirty="0">
                <a:latin typeface="Calibri" pitchFamily="34" charset="0"/>
              </a:rPr>
              <a:t>page write</a:t>
            </a:r>
            <a:endParaRPr lang="en-US" altLang="ko-KR" sz="900" i="1" dirty="0"/>
          </a:p>
        </p:txBody>
      </p:sp>
      <p:sp>
        <p:nvSpPr>
          <p:cNvPr id="107" name="순서도: 논리합 106"/>
          <p:cNvSpPr/>
          <p:nvPr/>
        </p:nvSpPr>
        <p:spPr>
          <a:xfrm>
            <a:off x="5334496" y="4333350"/>
            <a:ext cx="110108" cy="111962"/>
          </a:xfrm>
          <a:prstGeom prst="flowChartOr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108" name="꺾인 연결선 10"/>
          <p:cNvCxnSpPr>
            <a:cxnSpLocks noChangeShapeType="1"/>
            <a:stCxn id="22" idx="4"/>
            <a:endCxn id="107" idx="0"/>
          </p:cNvCxnSpPr>
          <p:nvPr/>
        </p:nvCxnSpPr>
        <p:spPr bwMode="auto">
          <a:xfrm flipH="1">
            <a:off x="5389550" y="3680782"/>
            <a:ext cx="1986" cy="652568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9" name="꺾인 연결선 10"/>
          <p:cNvCxnSpPr>
            <a:cxnSpLocks noChangeShapeType="1"/>
            <a:endCxn id="107" idx="2"/>
          </p:cNvCxnSpPr>
          <p:nvPr/>
        </p:nvCxnSpPr>
        <p:spPr bwMode="auto">
          <a:xfrm flipV="1">
            <a:off x="4716016" y="4389331"/>
            <a:ext cx="618480" cy="3024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0" name="꺾인 연결선 10"/>
          <p:cNvCxnSpPr>
            <a:cxnSpLocks noChangeShapeType="1"/>
            <a:endCxn id="107" idx="6"/>
          </p:cNvCxnSpPr>
          <p:nvPr/>
        </p:nvCxnSpPr>
        <p:spPr bwMode="auto">
          <a:xfrm flipH="1" flipV="1">
            <a:off x="5444604" y="4389331"/>
            <a:ext cx="166383" cy="2338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1" name="타원 110"/>
          <p:cNvSpPr/>
          <p:nvPr/>
        </p:nvSpPr>
        <p:spPr>
          <a:xfrm>
            <a:off x="6906069" y="2573104"/>
            <a:ext cx="618259" cy="475104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PPL</a:t>
            </a:r>
          </a:p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Recovery </a:t>
            </a:r>
          </a:p>
          <a:p>
            <a:pPr algn="ctr"/>
            <a:r>
              <a:rPr lang="en-US" altLang="ko-KR" sz="800" b="1" dirty="0">
                <a:solidFill>
                  <a:srgbClr val="0000FF"/>
                </a:solidFill>
                <a:latin typeface="Calibri" pitchFamily="34" charset="0"/>
                <a:cs typeface="Calibri" pitchFamily="34" charset="0"/>
              </a:rPr>
              <a:t>Manager</a:t>
            </a:r>
          </a:p>
        </p:txBody>
      </p:sp>
      <p:cxnSp>
        <p:nvCxnSpPr>
          <p:cNvPr id="112" name="직선 화살표 연결선 111"/>
          <p:cNvCxnSpPr>
            <a:endCxn id="68" idx="0"/>
          </p:cNvCxnSpPr>
          <p:nvPr/>
        </p:nvCxnSpPr>
        <p:spPr>
          <a:xfrm>
            <a:off x="2699792" y="4335204"/>
            <a:ext cx="288032" cy="108431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>
            <a:endCxn id="73" idx="0"/>
          </p:cNvCxnSpPr>
          <p:nvPr/>
        </p:nvCxnSpPr>
        <p:spPr>
          <a:xfrm>
            <a:off x="3491880" y="4335204"/>
            <a:ext cx="504056" cy="109066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>
            <a:endCxn id="70" idx="0"/>
          </p:cNvCxnSpPr>
          <p:nvPr/>
        </p:nvCxnSpPr>
        <p:spPr>
          <a:xfrm>
            <a:off x="4355976" y="4341553"/>
            <a:ext cx="720080" cy="108431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5" name="곱셈 기호 114"/>
          <p:cNvSpPr/>
          <p:nvPr/>
        </p:nvSpPr>
        <p:spPr>
          <a:xfrm>
            <a:off x="4359530" y="4513315"/>
            <a:ext cx="632160" cy="649318"/>
          </a:xfrm>
          <a:prstGeom prst="mathMultiply">
            <a:avLst>
              <a:gd name="adj1" fmla="val 10929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곱셈 기호 115"/>
          <p:cNvSpPr/>
          <p:nvPr/>
        </p:nvSpPr>
        <p:spPr>
          <a:xfrm>
            <a:off x="3389614" y="4521357"/>
            <a:ext cx="632160" cy="649318"/>
          </a:xfrm>
          <a:prstGeom prst="mathMultiply">
            <a:avLst>
              <a:gd name="adj1" fmla="val 12436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곱셈 기호 116"/>
          <p:cNvSpPr/>
          <p:nvPr/>
        </p:nvSpPr>
        <p:spPr>
          <a:xfrm>
            <a:off x="2518758" y="4511013"/>
            <a:ext cx="632160" cy="649318"/>
          </a:xfrm>
          <a:prstGeom prst="mathMultiply">
            <a:avLst>
              <a:gd name="adj1" fmla="val 10929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직사각형 117"/>
          <p:cNvSpPr/>
          <p:nvPr/>
        </p:nvSpPr>
        <p:spPr>
          <a:xfrm>
            <a:off x="2555776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New0</a:t>
            </a:r>
          </a:p>
        </p:txBody>
      </p:sp>
      <p:sp>
        <p:nvSpPr>
          <p:cNvPr id="119" name="직사각형 118"/>
          <p:cNvSpPr/>
          <p:nvPr/>
        </p:nvSpPr>
        <p:spPr>
          <a:xfrm>
            <a:off x="4211960" y="3947605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New2</a:t>
            </a:r>
            <a:endParaRPr lang="ko-KR" altLang="en-US" sz="8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20" name="직사각형 119"/>
          <p:cNvSpPr/>
          <p:nvPr/>
        </p:nvSpPr>
        <p:spPr>
          <a:xfrm>
            <a:off x="3347864" y="3941256"/>
            <a:ext cx="288032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chemeClr val="tx1"/>
                </a:solidFill>
                <a:latin typeface="Calibri" panose="020F0502020204030204" pitchFamily="34" charset="0"/>
              </a:rPr>
              <a:t>New1</a:t>
            </a:r>
          </a:p>
        </p:txBody>
      </p:sp>
      <p:sp>
        <p:nvSpPr>
          <p:cNvPr id="121" name="직사각형 120"/>
          <p:cNvSpPr/>
          <p:nvPr/>
        </p:nvSpPr>
        <p:spPr>
          <a:xfrm>
            <a:off x="2555776" y="3944992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22" name="직사각형 121"/>
          <p:cNvSpPr/>
          <p:nvPr/>
        </p:nvSpPr>
        <p:spPr>
          <a:xfrm>
            <a:off x="3468638" y="3941256"/>
            <a:ext cx="167573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‘Hi’</a:t>
            </a:r>
          </a:p>
        </p:txBody>
      </p:sp>
      <p:sp>
        <p:nvSpPr>
          <p:cNvPr id="123" name="직사각형 122"/>
          <p:cNvSpPr/>
          <p:nvPr/>
        </p:nvSpPr>
        <p:spPr>
          <a:xfrm>
            <a:off x="4269205" y="4241932"/>
            <a:ext cx="231134" cy="10217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800" dirty="0">
                <a:solidFill>
                  <a:srgbClr val="FF0000"/>
                </a:solidFill>
                <a:latin typeface="Calibri" panose="020F0502020204030204" pitchFamily="34" charset="0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60204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00"/>
    </mc:Choice>
    <mc:Fallback xmlns="">
      <p:transition spd="slow" advTm="49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SQLite vs. SQLite/PPL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17</a:t>
            </a:fld>
            <a:endParaRPr lang="ja-JP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524000" y="1842060"/>
          <a:ext cx="6096000" cy="31871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57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SQLite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SQLite/PPL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186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1" dirty="0"/>
                        <a:t>Commit</a:t>
                      </a:r>
                      <a:endParaRPr lang="ko-KR" altLang="en-US" sz="18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820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1" dirty="0"/>
                        <a:t>Unit of </a:t>
                      </a:r>
                      <a:r>
                        <a:rPr lang="en-US" altLang="ko-KR" sz="1800" b="1" baseline="0" dirty="0"/>
                        <a:t>write</a:t>
                      </a:r>
                      <a:endParaRPr lang="ko-KR" altLang="en-US" sz="18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57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1" dirty="0"/>
                        <a:t>Atomic write</a:t>
                      </a:r>
                      <a:endParaRPr lang="ko-KR" altLang="en-US" sz="18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Journaling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aseline="0" dirty="0"/>
                        <a:t>no overwrite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457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1" dirty="0"/>
                        <a:t>FS</a:t>
                      </a:r>
                      <a:r>
                        <a:rPr lang="en-US" altLang="ko-KR" sz="1800" b="1" baseline="0" dirty="0"/>
                        <a:t> Metadata Write</a:t>
                      </a:r>
                      <a:endParaRPr lang="ko-KR" altLang="en-US" sz="18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1" dirty="0"/>
                        <a:t>Merge</a:t>
                      </a:r>
                      <a:endParaRPr lang="ko-KR" altLang="en-US" sz="18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Yes</a:t>
                      </a:r>
                      <a:r>
                        <a:rPr lang="en-US" altLang="ko-KR" baseline="0" dirty="0"/>
                        <a:t> </a:t>
                      </a:r>
                    </a:p>
                    <a:p>
                      <a:pPr algn="ctr" latinLnBrk="1"/>
                      <a:r>
                        <a:rPr lang="en-US" altLang="ko-KR" sz="1100" baseline="0" dirty="0"/>
                        <a:t>(take SQLite WAL)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39907" y="2310702"/>
            <a:ext cx="12802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/>
            <a:r>
              <a:rPr lang="en-US" altLang="ko-KR" sz="2000" b="1" dirty="0"/>
              <a:t>Force</a:t>
            </a:r>
          </a:p>
          <a:p>
            <a:pPr algn="ctr" latinLnBrk="1"/>
            <a:r>
              <a:rPr lang="en-US" altLang="ko-KR" sz="2000" b="1" dirty="0"/>
              <a:t>(to NAND)</a:t>
            </a:r>
            <a:endParaRPr lang="ko-KR" alt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14852" y="2311262"/>
            <a:ext cx="11231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/>
            <a:r>
              <a:rPr lang="en-US" altLang="ko-KR" sz="2000" b="1" dirty="0"/>
              <a:t>Force</a:t>
            </a:r>
          </a:p>
          <a:p>
            <a:pPr algn="ctr" latinLnBrk="1"/>
            <a:r>
              <a:rPr lang="en-US" altLang="ko-KR" sz="2000" b="1" dirty="0"/>
              <a:t>(to PCM)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272079" y="3135059"/>
            <a:ext cx="599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/>
            <a:r>
              <a:rPr lang="en-US" altLang="ko-KR" sz="2000" b="1" dirty="0"/>
              <a:t>4KB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82103" y="3102793"/>
            <a:ext cx="588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/>
            <a:r>
              <a:rPr lang="en-US" altLang="ko-KR" sz="2000" b="1" dirty="0"/>
              <a:t>64B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37206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Evaluation Setup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Compare SQLite/PPL with Rollback journal(RBJ) and WAL journal</a:t>
            </a:r>
          </a:p>
          <a:p>
            <a:r>
              <a:rPr lang="en-US" altLang="ko-KR" dirty="0"/>
              <a:t>6 mobile workloads</a:t>
            </a:r>
          </a:p>
          <a:p>
            <a:pPr lvl="1"/>
            <a:r>
              <a:rPr lang="en-US" altLang="ko-KR" dirty="0"/>
              <a:t>Real workloads: </a:t>
            </a:r>
            <a:r>
              <a:rPr lang="en-US" altLang="ko-KR" dirty="0" err="1"/>
              <a:t>Kakaotalk</a:t>
            </a:r>
            <a:r>
              <a:rPr lang="en-US" altLang="ko-KR" dirty="0"/>
              <a:t>, Twitter,  Facebook, Gmail, Web Browser</a:t>
            </a:r>
          </a:p>
          <a:p>
            <a:pPr lvl="1"/>
            <a:r>
              <a:rPr lang="en-US" altLang="ko-KR" dirty="0"/>
              <a:t>Synthetic workload: </a:t>
            </a:r>
            <a:r>
              <a:rPr lang="en-US" altLang="ko-KR" dirty="0" err="1"/>
              <a:t>AndroBench</a:t>
            </a:r>
            <a:endParaRPr lang="en-US" altLang="ko-KR" dirty="0"/>
          </a:p>
          <a:p>
            <a:r>
              <a:rPr lang="en-US" altLang="ko-KR" dirty="0"/>
              <a:t>A Zync-7030 board equipped with the real PCM chip[RSP ‘14]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5520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Baseline Performance Comparison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sz="3600" dirty="0"/>
              <a:t>Overall Execution Time: SQLite RBJ vs. WAL vs. PPL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See paper for performance details of Latency, Effect of Log Sector Size/All in PCM, Read Performance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19</a:t>
            </a:fld>
            <a:endParaRPr lang="ja-JP" altLang="en-US" dirty="0"/>
          </a:p>
        </p:txBody>
      </p:sp>
      <p:graphicFrame>
        <p:nvGraphicFramePr>
          <p:cNvPr id="44" name="차트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035020"/>
              </p:ext>
            </p:extLst>
          </p:nvPr>
        </p:nvGraphicFramePr>
        <p:xfrm>
          <a:off x="755377" y="1797226"/>
          <a:ext cx="7633247" cy="3787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직선 연결선 5"/>
          <p:cNvCxnSpPr/>
          <p:nvPr/>
        </p:nvCxnSpPr>
        <p:spPr>
          <a:xfrm>
            <a:off x="7066582" y="1797226"/>
            <a:ext cx="0" cy="328992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815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PCM: promise, reality, and opportunities</a:t>
            </a:r>
          </a:p>
          <a:p>
            <a:r>
              <a:rPr lang="en-US" altLang="ko-KR" dirty="0"/>
              <a:t>SQLite</a:t>
            </a:r>
          </a:p>
          <a:p>
            <a:pPr lvl="1"/>
            <a:r>
              <a:rPr lang="en-US" altLang="ko-KR" dirty="0"/>
              <a:t>Standard data manager in mobile era</a:t>
            </a:r>
          </a:p>
          <a:p>
            <a:pPr lvl="2"/>
            <a:r>
              <a:rPr lang="en-US" altLang="ko-KR" dirty="0"/>
              <a:t>Android and iOS</a:t>
            </a:r>
          </a:p>
          <a:p>
            <a:r>
              <a:rPr lang="en-US" altLang="ko-KR" dirty="0"/>
              <a:t>Characteristics of SQLite and mobile apps</a:t>
            </a:r>
          </a:p>
          <a:p>
            <a:pPr lvl="1"/>
            <a:r>
              <a:rPr lang="en-US" altLang="ko-KR" dirty="0"/>
              <a:t>Write amplification</a:t>
            </a:r>
          </a:p>
          <a:p>
            <a:pPr lvl="1"/>
            <a:r>
              <a:rPr lang="en-US" altLang="ko-KR" dirty="0"/>
              <a:t>Write locality</a:t>
            </a:r>
          </a:p>
          <a:p>
            <a:pPr lvl="1"/>
            <a:r>
              <a:rPr lang="en-US" altLang="ko-KR" dirty="0"/>
              <a:t>Small delta</a:t>
            </a:r>
          </a:p>
          <a:p>
            <a:r>
              <a:rPr lang="en-US" altLang="ko-KR" dirty="0"/>
              <a:t>SQLite/PPL 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47DD4D13-09AC-46B3-884A-6A2007039897}" type="datetime1">
              <a:rPr lang="en-US" altLang="ja-JP" smtClean="0"/>
              <a:t>11/1/2016</a:t>
            </a:fld>
            <a:endParaRPr lang="ja-JP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09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180"/>
    </mc:Choice>
    <mc:Fallback xmlns="">
      <p:transition spd="slow" advTm="12218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Baseline Performance Comparison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sz="3600" dirty="0"/>
              <a:t>Overall Execution Time: SQLite RBJ vs. WAL vs. PPL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See paper for performance details of Latency, Effect of Log Sector Size/All in PCM, Read Performance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20</a:t>
            </a:fld>
            <a:endParaRPr lang="ja-JP" altLang="en-US" dirty="0"/>
          </a:p>
        </p:txBody>
      </p:sp>
      <p:graphicFrame>
        <p:nvGraphicFramePr>
          <p:cNvPr id="44" name="차트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6565952"/>
              </p:ext>
            </p:extLst>
          </p:nvPr>
        </p:nvGraphicFramePr>
        <p:xfrm>
          <a:off x="755377" y="1797226"/>
          <a:ext cx="7633247" cy="3787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직선 연결선 5"/>
          <p:cNvCxnSpPr/>
          <p:nvPr/>
        </p:nvCxnSpPr>
        <p:spPr>
          <a:xfrm>
            <a:off x="7066582" y="1797226"/>
            <a:ext cx="0" cy="328992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57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# of Total Page Writes(SQLite + FS)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21</a:t>
            </a:fld>
            <a:endParaRPr lang="ja-JP" altLang="en-US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/>
          </p:nvPr>
        </p:nvGraphicFramePr>
        <p:xfrm>
          <a:off x="1226435" y="2627291"/>
          <a:ext cx="6707165" cy="169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4" imgW="5019435" imgH="1266550" progId="Excel.Sheet.12">
                  <p:embed/>
                </p:oleObj>
              </mc:Choice>
              <mc:Fallback>
                <p:oleObj name="Worksheet" r:id="rId4" imgW="5019435" imgH="1266550" progId="Excel.Sheet.12">
                  <p:embed/>
                  <p:pic>
                    <p:nvPicPr>
                      <p:cNvPr id="6" name="개체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26435" y="2627291"/>
                        <a:ext cx="6707165" cy="1692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7877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ko-KR" dirty="0"/>
              <a:t>Present the design and implementation of SQLite/PPL</a:t>
            </a:r>
          </a:p>
          <a:p>
            <a:r>
              <a:rPr lang="en-US" altLang="ko-KR" dirty="0"/>
              <a:t>SQLite/PPL adopts a real phase change memory with a persistent memory abstraction</a:t>
            </a:r>
          </a:p>
          <a:p>
            <a:r>
              <a:rPr lang="en-US" altLang="ko-KR" dirty="0"/>
              <a:t>Real workloads of popular mobile applications are used</a:t>
            </a:r>
          </a:p>
          <a:p>
            <a:r>
              <a:rPr lang="en-US" altLang="ko-KR" dirty="0"/>
              <a:t>SQLite/PPL outperforms the vanilla SQLite significantly and consistently across all the traces and benchmarks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4294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378650" y="2967335"/>
            <a:ext cx="438671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Thank you!</a:t>
            </a:r>
          </a:p>
          <a:p>
            <a:pPr algn="ctr"/>
            <a:r>
              <a:rPr lang="en-US" altLang="ko-KR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Any Question?</a:t>
            </a:r>
          </a:p>
        </p:txBody>
      </p:sp>
    </p:spTree>
    <p:extLst>
      <p:ext uri="{BB962C8B-B14F-4D97-AF65-F5344CB8AC3E}">
        <p14:creationId xmlns:p14="http://schemas.microsoft.com/office/powerpoint/2010/main" val="2435826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PPL for SQLite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3856" y="2032669"/>
            <a:ext cx="4497309" cy="3052722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Original SQLite DB on NAND storage</a:t>
            </a:r>
          </a:p>
          <a:p>
            <a:r>
              <a:rPr lang="en-US" altLang="ko-KR" sz="2000" dirty="0"/>
              <a:t>Data updated in DRAM</a:t>
            </a:r>
          </a:p>
          <a:p>
            <a:r>
              <a:rPr lang="en-US" altLang="ko-KR" sz="2000" dirty="0"/>
              <a:t>Physiological logs are captured and stored in host-side </a:t>
            </a:r>
            <a:r>
              <a:rPr lang="en-US" altLang="ko-KR" sz="2000" dirty="0">
                <a:solidFill>
                  <a:srgbClr val="C10000"/>
                </a:solidFill>
              </a:rPr>
              <a:t>non-volatile, byte-addressable PCM</a:t>
            </a:r>
          </a:p>
        </p:txBody>
      </p:sp>
      <p:sp>
        <p:nvSpPr>
          <p:cNvPr id="7" name="Rectangle 3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Rectangle 49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218510" y="2071562"/>
            <a:ext cx="3885817" cy="3013829"/>
            <a:chOff x="613349" y="2719373"/>
            <a:chExt cx="3677094" cy="2633054"/>
          </a:xfrm>
        </p:grpSpPr>
        <p:sp>
          <p:nvSpPr>
            <p:cNvPr id="40" name="직사각형 39"/>
            <p:cNvSpPr/>
            <p:nvPr/>
          </p:nvSpPr>
          <p:spPr bwMode="auto">
            <a:xfrm>
              <a:off x="2239063" y="2719373"/>
              <a:ext cx="1190936" cy="30765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Applications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1" name="직사각형 40"/>
            <p:cNvSpPr/>
            <p:nvPr/>
          </p:nvSpPr>
          <p:spPr bwMode="auto">
            <a:xfrm>
              <a:off x="1361354" y="3943509"/>
              <a:ext cx="1800200" cy="360040"/>
            </a:xfrm>
            <a:prstGeom prst="rect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DRAM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2" name="직사각형 41"/>
            <p:cNvSpPr/>
            <p:nvPr/>
          </p:nvSpPr>
          <p:spPr bwMode="auto">
            <a:xfrm>
              <a:off x="3210320" y="3943509"/>
              <a:ext cx="1080120" cy="360040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PCM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3" name="직사각형 42"/>
            <p:cNvSpPr/>
            <p:nvPr/>
          </p:nvSpPr>
          <p:spPr bwMode="auto">
            <a:xfrm>
              <a:off x="1361354" y="4879613"/>
              <a:ext cx="2929086" cy="472814"/>
            </a:xfrm>
            <a:prstGeom prst="rect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Flash Storage</a:t>
              </a:r>
            </a:p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(e.g. </a:t>
              </a:r>
              <a:r>
                <a:rPr lang="en-US" altLang="ko-KR" sz="1400" dirty="0" err="1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eMMC</a:t>
              </a: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, SD card)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4" name="TextBox 13"/>
            <p:cNvSpPr txBox="1"/>
            <p:nvPr/>
          </p:nvSpPr>
          <p:spPr>
            <a:xfrm>
              <a:off x="613349" y="4938378"/>
              <a:ext cx="7388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latin typeface="Calibri" panose="020F0502020204030204" pitchFamily="34" charset="0"/>
                </a:rPr>
                <a:t>Storage</a:t>
              </a:r>
              <a:endParaRPr lang="ko-KR" altLang="en-US" sz="1400" dirty="0">
                <a:latin typeface="Calibri" panose="020F0502020204030204" pitchFamily="34" charset="0"/>
              </a:endParaRPr>
            </a:p>
          </p:txBody>
        </p:sp>
        <p:sp>
          <p:nvSpPr>
            <p:cNvPr id="45" name="TextBox 15"/>
            <p:cNvSpPr txBox="1"/>
            <p:nvPr/>
          </p:nvSpPr>
          <p:spPr>
            <a:xfrm>
              <a:off x="685357" y="3351261"/>
              <a:ext cx="520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latin typeface="Calibri" panose="020F0502020204030204" pitchFamily="34" charset="0"/>
                </a:rPr>
                <a:t>Host</a:t>
              </a:r>
              <a:endParaRPr lang="ko-KR" altLang="en-US" sz="1400" dirty="0">
                <a:latin typeface="Calibri" panose="020F0502020204030204" pitchFamily="34" charset="0"/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 bwMode="auto">
            <a:xfrm>
              <a:off x="2834531" y="3079413"/>
              <a:ext cx="0" cy="432048"/>
            </a:xfrm>
            <a:prstGeom prst="straightConnector1">
              <a:avLst/>
            </a:prstGeom>
            <a:noFill/>
            <a:ln w="22225" algn="ctr">
              <a:solidFill>
                <a:schemeClr val="tx1"/>
              </a:solidFill>
              <a:round/>
              <a:headEnd type="triangle"/>
              <a:tailEnd type="triangle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TextBox 26"/>
            <p:cNvSpPr txBox="1"/>
            <p:nvPr/>
          </p:nvSpPr>
          <p:spPr>
            <a:xfrm>
              <a:off x="2965973" y="3079413"/>
              <a:ext cx="1065167" cy="363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>
                  <a:solidFill>
                    <a:srgbClr val="0000FF"/>
                  </a:solidFill>
                  <a:latin typeface="Calibri" panose="020F0502020204030204" pitchFamily="34" charset="0"/>
                </a:rPr>
                <a:t>Byte-addressable</a:t>
              </a:r>
            </a:p>
            <a:p>
              <a:r>
                <a:rPr lang="en-US" altLang="ko-KR" sz="1050" b="1" i="1" dirty="0">
                  <a:solidFill>
                    <a:srgbClr val="0000FF"/>
                  </a:solidFill>
                  <a:latin typeface="Calibri" panose="020F0502020204030204" pitchFamily="34" charset="0"/>
                </a:rPr>
                <a:t>DIMM Interface</a:t>
              </a:r>
              <a:endParaRPr lang="ko-KR" altLang="en-US" sz="1050" b="1" i="1" dirty="0">
                <a:solidFill>
                  <a:srgbClr val="0000FF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48" name="직선 화살표 연결선 47"/>
            <p:cNvCxnSpPr/>
            <p:nvPr/>
          </p:nvCxnSpPr>
          <p:spPr bwMode="auto">
            <a:xfrm>
              <a:off x="2841623" y="4375557"/>
              <a:ext cx="0" cy="432048"/>
            </a:xfrm>
            <a:prstGeom prst="straightConnector1">
              <a:avLst/>
            </a:prstGeom>
            <a:noFill/>
            <a:ln w="22225" algn="ctr">
              <a:solidFill>
                <a:schemeClr val="tx1"/>
              </a:solidFill>
              <a:round/>
              <a:headEnd type="triangle"/>
              <a:tailEnd type="triangle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9" name="TextBox 28"/>
            <p:cNvSpPr txBox="1"/>
            <p:nvPr/>
          </p:nvSpPr>
          <p:spPr>
            <a:xfrm>
              <a:off x="2970781" y="4447565"/>
              <a:ext cx="1134944" cy="2218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>
                  <a:solidFill>
                    <a:srgbClr val="C00000"/>
                  </a:solidFill>
                  <a:latin typeface="Calibri" panose="020F0502020204030204" pitchFamily="34" charset="0"/>
                </a:rPr>
                <a:t>Block I/O </a:t>
              </a:r>
              <a:r>
                <a:rPr lang="en-US" altLang="ko-KR" sz="1050" i="1" dirty="0">
                  <a:latin typeface="Calibri" panose="020F0502020204030204" pitchFamily="34" charset="0"/>
                </a:rPr>
                <a:t>Interface</a:t>
              </a:r>
              <a:endParaRPr lang="ko-KR" altLang="en-US" sz="1050" i="1" dirty="0">
                <a:latin typeface="Calibri" panose="020F0502020204030204" pitchFamily="34" charset="0"/>
              </a:endParaRPr>
            </a:p>
          </p:txBody>
        </p:sp>
        <p:sp>
          <p:nvSpPr>
            <p:cNvPr id="50" name="왼쪽 중괄호 49"/>
            <p:cNvSpPr/>
            <p:nvPr/>
          </p:nvSpPr>
          <p:spPr bwMode="auto">
            <a:xfrm rot="5400000" flipV="1">
              <a:off x="2747797" y="2309295"/>
              <a:ext cx="156206" cy="2929086"/>
            </a:xfrm>
            <a:prstGeom prst="leftBrace">
              <a:avLst>
                <a:gd name="adj1" fmla="val 24206"/>
                <a:gd name="adj2" fmla="val 50191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51" name="TextBox 32"/>
            <p:cNvSpPr txBox="1"/>
            <p:nvPr/>
          </p:nvSpPr>
          <p:spPr>
            <a:xfrm>
              <a:off x="1984076" y="3439453"/>
              <a:ext cx="1725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latin typeface="Calibri" panose="020F0502020204030204" pitchFamily="34" charset="0"/>
                </a:rPr>
                <a:t>Unified Memory System</a:t>
              </a:r>
              <a:endParaRPr lang="ko-KR" altLang="en-US" sz="1200" b="1" dirty="0">
                <a:latin typeface="Calibri" panose="020F0502020204030204" pitchFamily="34" charset="0"/>
              </a:endParaRPr>
            </a:p>
          </p:txBody>
        </p:sp>
        <p:sp>
          <p:nvSpPr>
            <p:cNvPr id="52" name="TextBox 14"/>
            <p:cNvSpPr txBox="1"/>
            <p:nvPr/>
          </p:nvSpPr>
          <p:spPr>
            <a:xfrm>
              <a:off x="3493910" y="3727485"/>
              <a:ext cx="65592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 err="1">
                  <a:latin typeface="Calibri" pitchFamily="34" charset="0"/>
                  <a:cs typeface="Calibri" pitchFamily="34" charset="0"/>
                </a:rPr>
                <a:t>mmap</a:t>
              </a:r>
              <a:r>
                <a:rPr lang="en-US" altLang="ko-KR" sz="1050" i="1" dirty="0">
                  <a:latin typeface="Calibri" pitchFamily="34" charset="0"/>
                  <a:cs typeface="Calibri" pitchFamily="34" charset="0"/>
                </a:rPr>
                <a:t>()</a:t>
              </a:r>
              <a:endParaRPr lang="en-US" altLang="ko-KR" sz="1050" b="1" i="1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108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00"/>
    </mc:Choice>
    <mc:Fallback xmlns="">
      <p:transition spd="slow" advTm="49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All in PCM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25</a:t>
            </a:fld>
            <a:endParaRPr lang="ja-JP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775" y="1285875"/>
            <a:ext cx="58864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92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IO time + CPU time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26</a:t>
            </a:fld>
            <a:endParaRPr lang="ja-JP" altLang="en-US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4300672"/>
              </p:ext>
            </p:extLst>
          </p:nvPr>
        </p:nvGraphicFramePr>
        <p:xfrm>
          <a:off x="915970" y="2498502"/>
          <a:ext cx="7328096" cy="209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3" name="Worksheet" r:id="rId4" imgW="5895957" imgH="1685760" progId="Excel.Sheet.12">
                  <p:embed/>
                </p:oleObj>
              </mc:Choice>
              <mc:Fallback>
                <p:oleObj name="Worksheet" r:id="rId4" imgW="5895957" imgH="16857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5970" y="2498502"/>
                        <a:ext cx="7328096" cy="209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962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PCM: promise, reality, and opportunities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SQLite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Standard data manager in mobile era</a:t>
            </a:r>
          </a:p>
          <a:p>
            <a:pPr lvl="2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Android and iOS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Characteristics of SQLite and mobile apps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Write amplification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Write locality</a:t>
            </a:r>
          </a:p>
          <a:p>
            <a:pPr lvl="1"/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Small delta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SQLite/PPL 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47DD4D13-09AC-46B3-884A-6A2007039897}" type="datetime1">
              <a:rPr lang="en-US" altLang="ja-JP" smtClean="0"/>
              <a:t>11/1/2016</a:t>
            </a:fld>
            <a:endParaRPr lang="ja-JP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8926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0"/>
    </mc:Choice>
    <mc:Fallback xmlns="">
      <p:transition spd="slow" advTm="403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PCM: Promise and Reality</a:t>
            </a:r>
            <a:endParaRPr lang="ko-KR" altLang="en-US" sz="36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Latency: DRAM vs. NAND vs. PCM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Similar observation [FAST ‘14]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729787"/>
              </p:ext>
            </p:extLst>
          </p:nvPr>
        </p:nvGraphicFramePr>
        <p:xfrm>
          <a:off x="1337882" y="2190016"/>
          <a:ext cx="6802705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49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3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2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8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74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DRAM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NAND Flash</a:t>
                      </a:r>
                    </a:p>
                    <a:p>
                      <a:pPr algn="ctr" latinLnBrk="1"/>
                      <a:r>
                        <a:rPr lang="en-US" altLang="ko-KR" dirty="0"/>
                        <a:t>[29]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PCM (theoretical)</a:t>
                      </a:r>
                    </a:p>
                    <a:p>
                      <a:pPr algn="ctr" latinLnBrk="1"/>
                      <a:r>
                        <a:rPr lang="en-US" altLang="ko-KR" dirty="0"/>
                        <a:t>[ISCA</a:t>
                      </a:r>
                      <a:r>
                        <a:rPr lang="en-US" altLang="ko-KR" baseline="0" dirty="0"/>
                        <a:t> 09]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PCM </a:t>
                      </a:r>
                    </a:p>
                    <a:p>
                      <a:pPr algn="ctr" latinLnBrk="1"/>
                      <a:r>
                        <a:rPr lang="en-US" altLang="ko-KR" dirty="0"/>
                        <a:t>(measured)</a:t>
                      </a:r>
                    </a:p>
                    <a:p>
                      <a:pPr algn="ctr" latinLnBrk="1"/>
                      <a:r>
                        <a:rPr lang="en-US" altLang="ko-KR" dirty="0"/>
                        <a:t>[5,25]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~ 30 ns</a:t>
                      </a:r>
                    </a:p>
                    <a:p>
                      <a:pPr algn="ctr" latinLnBrk="1"/>
                      <a:r>
                        <a:rPr lang="en-US" altLang="ko-KR" dirty="0"/>
                        <a:t>(4B)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156 us</a:t>
                      </a:r>
                    </a:p>
                    <a:p>
                      <a:pPr algn="ctr" latinLnBrk="1"/>
                      <a:r>
                        <a:rPr lang="en-US" altLang="ko-KR" dirty="0"/>
                        <a:t>(4KB)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48 ns</a:t>
                      </a:r>
                    </a:p>
                    <a:p>
                      <a:pPr algn="ctr" latinLnBrk="1"/>
                      <a:r>
                        <a:rPr lang="en-US" altLang="ko-KR" dirty="0"/>
                        <a:t>(4B)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408 ns</a:t>
                      </a:r>
                    </a:p>
                    <a:p>
                      <a:pPr algn="ctr" latinLnBrk="1"/>
                      <a:r>
                        <a:rPr lang="en-US" altLang="ko-KR" dirty="0"/>
                        <a:t>(4B)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Write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~ 30</a:t>
                      </a:r>
                      <a:r>
                        <a:rPr lang="en-US" altLang="ko-KR" baseline="0" dirty="0"/>
                        <a:t> ns</a:t>
                      </a:r>
                    </a:p>
                    <a:p>
                      <a:pPr algn="ctr" latinLnBrk="1"/>
                      <a:r>
                        <a:rPr lang="en-US" altLang="ko-KR" baseline="0" dirty="0"/>
                        <a:t>(4B)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505 us</a:t>
                      </a:r>
                    </a:p>
                    <a:p>
                      <a:pPr algn="ctr" latinLnBrk="1"/>
                      <a:r>
                        <a:rPr lang="en-US" altLang="ko-KR" dirty="0"/>
                        <a:t>(4KB)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150 ns</a:t>
                      </a:r>
                    </a:p>
                    <a:p>
                      <a:pPr algn="ctr" latinLnBrk="1"/>
                      <a:r>
                        <a:rPr lang="en-US" altLang="ko-KR"/>
                        <a:t>(4B)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7.5 us</a:t>
                      </a:r>
                    </a:p>
                    <a:p>
                      <a:pPr algn="ctr" latinLnBrk="1"/>
                      <a:r>
                        <a:rPr lang="en-US" altLang="ko-KR" dirty="0"/>
                        <a:t>(4B)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포인트가 16개인 별 5"/>
          <p:cNvSpPr/>
          <p:nvPr/>
        </p:nvSpPr>
        <p:spPr>
          <a:xfrm>
            <a:off x="5628976" y="4625014"/>
            <a:ext cx="2511611" cy="1586897"/>
          </a:xfrm>
          <a:prstGeom prst="star16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28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8.5</a:t>
            </a:r>
            <a:r>
              <a:rPr kumimoji="1" lang="en-US" altLang="ko-KR" sz="28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x, </a:t>
            </a:r>
            <a:r>
              <a:rPr lang="en-US" altLang="ko-KR" sz="28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50</a:t>
            </a:r>
            <a:r>
              <a:rPr kumimoji="1" lang="en-US" altLang="ko-KR" sz="28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28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Slower </a:t>
            </a:r>
            <a:endParaRPr kumimoji="1" lang="en-US" altLang="ko-KR" sz="2800" b="1" dirty="0">
              <a:solidFill>
                <a:schemeClr val="bg1"/>
              </a:solidFill>
              <a:ea typeface="맑은 고딕" pitchFamily="50" charset="-127"/>
              <a:cs typeface="Arial" pitchFamily="34" charset="0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5747590" y="4496736"/>
            <a:ext cx="1300573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82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74"/>
    </mc:Choice>
    <mc:Fallback xmlns="">
      <p:transition spd="slow" advTm="6657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NAND vs. PCM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Write Latency: PCM vs. NAND</a:t>
            </a:r>
          </a:p>
          <a:p>
            <a:pPr lvl="1"/>
            <a:r>
              <a:rPr lang="en-US" altLang="ko-KR" dirty="0"/>
              <a:t>4B Write: 7.5us vs. 505us</a:t>
            </a:r>
          </a:p>
          <a:p>
            <a:pPr lvl="1"/>
            <a:r>
              <a:rPr lang="en-US" altLang="ko-KR" dirty="0"/>
              <a:t>4KB Write: 7500us vs. 505us 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719851" y="3330935"/>
            <a:ext cx="4883446" cy="2754064"/>
            <a:chOff x="306881" y="2041525"/>
            <a:chExt cx="5838154" cy="2827044"/>
          </a:xfrm>
        </p:grpSpPr>
        <p:cxnSp>
          <p:nvCxnSpPr>
            <p:cNvPr id="5" name="직선 화살표 연결선 6"/>
            <p:cNvCxnSpPr>
              <a:cxnSpLocks noChangeShapeType="1"/>
            </p:cNvCxnSpPr>
            <p:nvPr/>
          </p:nvCxnSpPr>
          <p:spPr bwMode="auto">
            <a:xfrm>
              <a:off x="1216025" y="4418013"/>
              <a:ext cx="4660900" cy="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6" name="직선 화살표 연결선 8"/>
            <p:cNvCxnSpPr>
              <a:cxnSpLocks noChangeShapeType="1"/>
            </p:cNvCxnSpPr>
            <p:nvPr/>
          </p:nvCxnSpPr>
          <p:spPr bwMode="auto">
            <a:xfrm flipV="1">
              <a:off x="1216025" y="2041525"/>
              <a:ext cx="0" cy="23764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7" name="TextBox 11"/>
            <p:cNvSpPr txBox="1">
              <a:spLocks noChangeArrowheads="1"/>
            </p:cNvSpPr>
            <p:nvPr/>
          </p:nvSpPr>
          <p:spPr bwMode="auto">
            <a:xfrm>
              <a:off x="1292225" y="4489450"/>
              <a:ext cx="573383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4 B</a:t>
              </a:r>
              <a:endParaRPr lang="ko-KR" altLang="en-US"/>
            </a:p>
          </p:txBody>
        </p:sp>
        <p:sp>
          <p:nvSpPr>
            <p:cNvPr id="8" name="TextBox 12"/>
            <p:cNvSpPr txBox="1">
              <a:spLocks noChangeArrowheads="1"/>
            </p:cNvSpPr>
            <p:nvPr/>
          </p:nvSpPr>
          <p:spPr bwMode="auto">
            <a:xfrm>
              <a:off x="2135188" y="4489450"/>
              <a:ext cx="713280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40 B</a:t>
              </a:r>
              <a:endParaRPr lang="ko-KR" altLang="en-US"/>
            </a:p>
          </p:txBody>
        </p:sp>
        <p:sp>
          <p:nvSpPr>
            <p:cNvPr id="9" name="TextBox 13"/>
            <p:cNvSpPr txBox="1">
              <a:spLocks noChangeArrowheads="1"/>
            </p:cNvSpPr>
            <p:nvPr/>
          </p:nvSpPr>
          <p:spPr bwMode="auto">
            <a:xfrm>
              <a:off x="3229468" y="4489450"/>
              <a:ext cx="789935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240B</a:t>
              </a:r>
              <a:endParaRPr lang="ko-KR" altLang="en-US"/>
            </a:p>
          </p:txBody>
        </p:sp>
        <p:sp>
          <p:nvSpPr>
            <p:cNvPr id="10" name="TextBox 14"/>
            <p:cNvSpPr txBox="1">
              <a:spLocks noChangeArrowheads="1"/>
            </p:cNvSpPr>
            <p:nvPr/>
          </p:nvSpPr>
          <p:spPr bwMode="auto">
            <a:xfrm>
              <a:off x="5491163" y="4489450"/>
              <a:ext cx="653872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4KB</a:t>
              </a:r>
              <a:endParaRPr lang="ko-KR" altLang="en-US"/>
            </a:p>
          </p:txBody>
        </p:sp>
        <p:sp>
          <p:nvSpPr>
            <p:cNvPr id="11" name="TextBox 17"/>
            <p:cNvSpPr txBox="1">
              <a:spLocks noChangeArrowheads="1"/>
            </p:cNvSpPr>
            <p:nvPr/>
          </p:nvSpPr>
          <p:spPr bwMode="auto">
            <a:xfrm>
              <a:off x="4427537" y="3370151"/>
              <a:ext cx="906835" cy="3791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</a:rPr>
                <a:t>NAND</a:t>
              </a:r>
              <a:endParaRPr lang="ko-KR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2" name="TextBox 18"/>
            <p:cNvSpPr txBox="1">
              <a:spLocks noChangeArrowheads="1"/>
            </p:cNvSpPr>
            <p:nvPr/>
          </p:nvSpPr>
          <p:spPr bwMode="auto">
            <a:xfrm>
              <a:off x="313529" y="3179025"/>
              <a:ext cx="956661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505 us</a:t>
              </a:r>
              <a:endParaRPr lang="ko-KR" altLang="en-US"/>
            </a:p>
          </p:txBody>
        </p:sp>
        <p:cxnSp>
          <p:nvCxnSpPr>
            <p:cNvPr id="13" name="직선 연결선 19"/>
            <p:cNvCxnSpPr>
              <a:cxnSpLocks noChangeShapeType="1"/>
            </p:cNvCxnSpPr>
            <p:nvPr/>
          </p:nvCxnSpPr>
          <p:spPr bwMode="auto">
            <a:xfrm flipV="1">
              <a:off x="1506538" y="2420888"/>
              <a:ext cx="4289598" cy="1760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</p:spPr>
        </p:cxnSp>
        <p:sp>
          <p:nvSpPr>
            <p:cNvPr id="14" name="TextBox 23"/>
            <p:cNvSpPr txBox="1">
              <a:spLocks noChangeArrowheads="1"/>
            </p:cNvSpPr>
            <p:nvPr/>
          </p:nvSpPr>
          <p:spPr bwMode="auto">
            <a:xfrm>
              <a:off x="480715" y="4076700"/>
              <a:ext cx="885755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7.5 us</a:t>
              </a:r>
              <a:endParaRPr lang="ko-KR" altLang="en-US"/>
            </a:p>
          </p:txBody>
        </p:sp>
        <p:sp>
          <p:nvSpPr>
            <p:cNvPr id="15" name="TextBox 24"/>
            <p:cNvSpPr txBox="1">
              <a:spLocks noChangeArrowheads="1"/>
            </p:cNvSpPr>
            <p:nvPr/>
          </p:nvSpPr>
          <p:spPr bwMode="auto">
            <a:xfrm>
              <a:off x="306881" y="2093092"/>
              <a:ext cx="960494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7.5 </a:t>
              </a:r>
              <a:r>
                <a:rPr lang="en-US" altLang="ko-KR" dirty="0" err="1"/>
                <a:t>ms</a:t>
              </a:r>
              <a:endParaRPr lang="en-US" altLang="ko-KR" dirty="0"/>
            </a:p>
          </p:txBody>
        </p:sp>
        <p:sp>
          <p:nvSpPr>
            <p:cNvPr id="16" name="TextBox 25"/>
            <p:cNvSpPr txBox="1">
              <a:spLocks noChangeArrowheads="1"/>
            </p:cNvSpPr>
            <p:nvPr/>
          </p:nvSpPr>
          <p:spPr bwMode="auto">
            <a:xfrm>
              <a:off x="4705350" y="2171700"/>
              <a:ext cx="745858" cy="3791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PCM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23"/>
            <p:cNvSpPr txBox="1">
              <a:spLocks noChangeArrowheads="1"/>
            </p:cNvSpPr>
            <p:nvPr/>
          </p:nvSpPr>
          <p:spPr bwMode="auto">
            <a:xfrm>
              <a:off x="493266" y="3644900"/>
              <a:ext cx="816765" cy="379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75 us</a:t>
              </a:r>
              <a:endParaRPr lang="ko-KR" altLang="en-US"/>
            </a:p>
          </p:txBody>
        </p:sp>
        <p:sp>
          <p:nvSpPr>
            <p:cNvPr id="18" name="직각 삼각형 17"/>
            <p:cNvSpPr/>
            <p:nvPr/>
          </p:nvSpPr>
          <p:spPr bwMode="auto">
            <a:xfrm flipV="1">
              <a:off x="1403648" y="3414010"/>
              <a:ext cx="1728192" cy="720080"/>
            </a:xfrm>
            <a:prstGeom prst="rtTriangl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2075" tIns="46038" rIns="92075" bIns="4603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>
                <a:ln>
                  <a:noFill/>
                </a:ln>
                <a:solidFill>
                  <a:schemeClr val="accent2"/>
                </a:solidFill>
                <a:effectLst/>
                <a:latin typeface="Book Antiqua" pitchFamily="18" charset="0"/>
                <a:ea typeface="한양해서" pitchFamily="18" charset="-127"/>
              </a:endParaRPr>
            </a:p>
          </p:txBody>
        </p:sp>
        <p:cxnSp>
          <p:nvCxnSpPr>
            <p:cNvPr id="19" name="직선 연결선 18"/>
            <p:cNvCxnSpPr/>
            <p:nvPr/>
          </p:nvCxnSpPr>
          <p:spPr bwMode="auto">
            <a:xfrm>
              <a:off x="1403648" y="3356992"/>
              <a:ext cx="4392488" cy="0"/>
            </a:xfrm>
            <a:prstGeom prst="line">
              <a:avLst/>
            </a:prstGeom>
            <a:noFill/>
            <a:ln w="31750" cap="flat" cmpd="sng" algn="ctr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20" name="직각 삼각형 19"/>
            <p:cNvSpPr/>
            <p:nvPr/>
          </p:nvSpPr>
          <p:spPr bwMode="auto">
            <a:xfrm flipH="1">
              <a:off x="3845756" y="2564904"/>
              <a:ext cx="1950380" cy="720080"/>
            </a:xfrm>
            <a:prstGeom prst="rtTriangle">
              <a:avLst/>
            </a:prstGeom>
            <a:solidFill>
              <a:schemeClr val="accent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2075" tIns="46038" rIns="92075" bIns="4603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>
                <a:ln>
                  <a:noFill/>
                </a:ln>
                <a:solidFill>
                  <a:schemeClr val="accent2"/>
                </a:solidFill>
                <a:effectLst/>
                <a:latin typeface="Book Antiqua" pitchFamily="18" charset="0"/>
                <a:ea typeface="한양해서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223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796"/>
    </mc:Choice>
    <mc:Fallback xmlns="">
      <p:transition spd="slow" advTm="14579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Unified Memory System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5801" y="1334079"/>
            <a:ext cx="4061395" cy="5022271"/>
          </a:xfrm>
        </p:spPr>
        <p:txBody>
          <a:bodyPr/>
          <a:lstStyle/>
          <a:p>
            <a:r>
              <a:rPr lang="en-US" altLang="ko-KR" dirty="0"/>
              <a:t>UMS Architecture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6</a:t>
            </a:fld>
            <a:endParaRPr lang="ja-JP" altLang="en-US" dirty="0"/>
          </a:p>
        </p:txBody>
      </p:sp>
      <p:grpSp>
        <p:nvGrpSpPr>
          <p:cNvPr id="19" name="그룹 18"/>
          <p:cNvGrpSpPr/>
          <p:nvPr/>
        </p:nvGrpSpPr>
        <p:grpSpPr>
          <a:xfrm>
            <a:off x="404626" y="2492346"/>
            <a:ext cx="3885817" cy="3013829"/>
            <a:chOff x="613349" y="2719373"/>
            <a:chExt cx="3677094" cy="2633054"/>
          </a:xfrm>
        </p:grpSpPr>
        <p:sp>
          <p:nvSpPr>
            <p:cNvPr id="5" name="직사각형 4"/>
            <p:cNvSpPr/>
            <p:nvPr/>
          </p:nvSpPr>
          <p:spPr bwMode="auto">
            <a:xfrm>
              <a:off x="2239063" y="2719373"/>
              <a:ext cx="1190936" cy="30765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Applications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" name="직사각형 5"/>
            <p:cNvSpPr/>
            <p:nvPr/>
          </p:nvSpPr>
          <p:spPr bwMode="auto">
            <a:xfrm>
              <a:off x="1361354" y="3943509"/>
              <a:ext cx="1800200" cy="360040"/>
            </a:xfrm>
            <a:prstGeom prst="rect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DRAM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" name="직사각형 6"/>
            <p:cNvSpPr/>
            <p:nvPr/>
          </p:nvSpPr>
          <p:spPr bwMode="auto">
            <a:xfrm>
              <a:off x="3210320" y="3943509"/>
              <a:ext cx="1080120" cy="360040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PCM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8" name="직사각형 7"/>
            <p:cNvSpPr/>
            <p:nvPr/>
          </p:nvSpPr>
          <p:spPr bwMode="auto">
            <a:xfrm>
              <a:off x="1361354" y="4879613"/>
              <a:ext cx="2929086" cy="472814"/>
            </a:xfrm>
            <a:prstGeom prst="rect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 anchorCtr="0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Flash Storage</a:t>
              </a:r>
            </a:p>
            <a:p>
              <a:pPr algn="ctr">
                <a:defRPr/>
              </a:pP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(e.g. </a:t>
              </a:r>
              <a:r>
                <a:rPr lang="en-US" altLang="ko-KR" sz="1400" dirty="0" err="1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eMMC</a:t>
              </a:r>
              <a:r>
                <a:rPr lang="en-US" altLang="ko-KR" sz="1400" dirty="0">
                  <a:solidFill>
                    <a:schemeClr val="tx1"/>
                  </a:solidFill>
                  <a:latin typeface="Calibri" pitchFamily="34" charset="0"/>
                  <a:cs typeface="Calibri" pitchFamily="34" charset="0"/>
                </a:rPr>
                <a:t>, SD card)</a:t>
              </a:r>
              <a:endParaRPr lang="ko-KR" altLang="en-US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9" name="TextBox 13"/>
            <p:cNvSpPr txBox="1"/>
            <p:nvPr/>
          </p:nvSpPr>
          <p:spPr>
            <a:xfrm>
              <a:off x="613349" y="4938378"/>
              <a:ext cx="7388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latin typeface="Calibri" panose="020F0502020204030204" pitchFamily="34" charset="0"/>
                </a:rPr>
                <a:t>Storage</a:t>
              </a:r>
              <a:endParaRPr lang="ko-KR" altLang="en-US" sz="1400" dirty="0">
                <a:latin typeface="Calibri" panose="020F0502020204030204" pitchFamily="34" charset="0"/>
              </a:endParaRPr>
            </a:p>
          </p:txBody>
        </p:sp>
        <p:sp>
          <p:nvSpPr>
            <p:cNvPr id="10" name="TextBox 15"/>
            <p:cNvSpPr txBox="1"/>
            <p:nvPr/>
          </p:nvSpPr>
          <p:spPr>
            <a:xfrm>
              <a:off x="685357" y="3351261"/>
              <a:ext cx="520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latin typeface="Calibri" panose="020F0502020204030204" pitchFamily="34" charset="0"/>
                </a:rPr>
                <a:t>Host</a:t>
              </a:r>
              <a:endParaRPr lang="ko-KR" altLang="en-US" sz="1400" dirty="0">
                <a:latin typeface="Calibri" panose="020F0502020204030204" pitchFamily="34" charset="0"/>
              </a:endParaRPr>
            </a:p>
          </p:txBody>
        </p:sp>
        <p:cxnSp>
          <p:nvCxnSpPr>
            <p:cNvPr id="11" name="직선 화살표 연결선 10"/>
            <p:cNvCxnSpPr/>
            <p:nvPr/>
          </p:nvCxnSpPr>
          <p:spPr bwMode="auto">
            <a:xfrm>
              <a:off x="2834531" y="3079413"/>
              <a:ext cx="0" cy="432048"/>
            </a:xfrm>
            <a:prstGeom prst="straightConnector1">
              <a:avLst/>
            </a:prstGeom>
            <a:noFill/>
            <a:ln w="22225" algn="ctr">
              <a:solidFill>
                <a:schemeClr val="tx1"/>
              </a:solidFill>
              <a:round/>
              <a:headEnd type="triangle"/>
              <a:tailEnd type="triangle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TextBox 26"/>
            <p:cNvSpPr txBox="1"/>
            <p:nvPr/>
          </p:nvSpPr>
          <p:spPr>
            <a:xfrm>
              <a:off x="2965973" y="3079413"/>
              <a:ext cx="1065167" cy="363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>
                  <a:solidFill>
                    <a:srgbClr val="0000FF"/>
                  </a:solidFill>
                  <a:latin typeface="Calibri" panose="020F0502020204030204" pitchFamily="34" charset="0"/>
                </a:rPr>
                <a:t>Byte-addressable</a:t>
              </a:r>
            </a:p>
            <a:p>
              <a:r>
                <a:rPr lang="en-US" altLang="ko-KR" sz="1050" b="1" i="1" dirty="0">
                  <a:solidFill>
                    <a:srgbClr val="0000FF"/>
                  </a:solidFill>
                  <a:latin typeface="Calibri" panose="020F0502020204030204" pitchFamily="34" charset="0"/>
                </a:rPr>
                <a:t>DIMM Interface</a:t>
              </a:r>
              <a:endParaRPr lang="ko-KR" altLang="en-US" sz="1050" b="1" i="1" dirty="0">
                <a:solidFill>
                  <a:srgbClr val="0000FF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13" name="직선 화살표 연결선 12"/>
            <p:cNvCxnSpPr/>
            <p:nvPr/>
          </p:nvCxnSpPr>
          <p:spPr bwMode="auto">
            <a:xfrm>
              <a:off x="2841623" y="4375557"/>
              <a:ext cx="0" cy="432048"/>
            </a:xfrm>
            <a:prstGeom prst="straightConnector1">
              <a:avLst/>
            </a:prstGeom>
            <a:noFill/>
            <a:ln w="22225" algn="ctr">
              <a:solidFill>
                <a:schemeClr val="tx1"/>
              </a:solidFill>
              <a:round/>
              <a:headEnd type="triangle"/>
              <a:tailEnd type="triangle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4" name="TextBox 28"/>
            <p:cNvSpPr txBox="1"/>
            <p:nvPr/>
          </p:nvSpPr>
          <p:spPr>
            <a:xfrm>
              <a:off x="2970781" y="4447565"/>
              <a:ext cx="1134944" cy="2218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>
                  <a:solidFill>
                    <a:srgbClr val="C00000"/>
                  </a:solidFill>
                  <a:latin typeface="Calibri" panose="020F0502020204030204" pitchFamily="34" charset="0"/>
                </a:rPr>
                <a:t>Block I/O </a:t>
              </a:r>
              <a:r>
                <a:rPr lang="en-US" altLang="ko-KR" sz="1050" i="1" dirty="0">
                  <a:latin typeface="Calibri" panose="020F0502020204030204" pitchFamily="34" charset="0"/>
                </a:rPr>
                <a:t>Interface</a:t>
              </a:r>
              <a:endParaRPr lang="ko-KR" altLang="en-US" sz="1050" i="1" dirty="0">
                <a:latin typeface="Calibri" panose="020F0502020204030204" pitchFamily="34" charset="0"/>
              </a:endParaRPr>
            </a:p>
          </p:txBody>
        </p:sp>
        <p:sp>
          <p:nvSpPr>
            <p:cNvPr id="15" name="왼쪽 중괄호 14"/>
            <p:cNvSpPr/>
            <p:nvPr/>
          </p:nvSpPr>
          <p:spPr bwMode="auto">
            <a:xfrm rot="5400000" flipV="1">
              <a:off x="2747797" y="2309295"/>
              <a:ext cx="156206" cy="2929086"/>
            </a:xfrm>
            <a:prstGeom prst="leftBrace">
              <a:avLst>
                <a:gd name="adj1" fmla="val 24206"/>
                <a:gd name="adj2" fmla="val 50191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16" name="TextBox 32"/>
            <p:cNvSpPr txBox="1"/>
            <p:nvPr/>
          </p:nvSpPr>
          <p:spPr>
            <a:xfrm>
              <a:off x="1984076" y="3439453"/>
              <a:ext cx="1725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200" b="1" dirty="0">
                  <a:latin typeface="Calibri" panose="020F0502020204030204" pitchFamily="34" charset="0"/>
                </a:rPr>
                <a:t>Unified Memory System</a:t>
              </a:r>
              <a:endParaRPr lang="ko-KR" altLang="en-US" sz="1200" b="1" dirty="0">
                <a:latin typeface="Calibri" panose="020F0502020204030204" pitchFamily="34" charset="0"/>
              </a:endParaRPr>
            </a:p>
          </p:txBody>
        </p:sp>
        <p:sp>
          <p:nvSpPr>
            <p:cNvPr id="17" name="TextBox 14"/>
            <p:cNvSpPr txBox="1"/>
            <p:nvPr/>
          </p:nvSpPr>
          <p:spPr>
            <a:xfrm>
              <a:off x="3493910" y="3727485"/>
              <a:ext cx="65592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050" i="1" dirty="0" err="1">
                  <a:latin typeface="Calibri" pitchFamily="34" charset="0"/>
                  <a:cs typeface="Calibri" pitchFamily="34" charset="0"/>
                </a:rPr>
                <a:t>mmap</a:t>
              </a:r>
              <a:r>
                <a:rPr lang="en-US" altLang="ko-KR" sz="1050" i="1" dirty="0">
                  <a:latin typeface="Calibri" pitchFamily="34" charset="0"/>
                  <a:cs typeface="Calibri" pitchFamily="34" charset="0"/>
                </a:rPr>
                <a:t>()</a:t>
              </a:r>
              <a:endParaRPr lang="en-US" altLang="ko-KR" sz="1050" b="1" i="1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015" y="2285913"/>
            <a:ext cx="3508923" cy="3437312"/>
          </a:xfrm>
          <a:prstGeom prst="rect">
            <a:avLst/>
          </a:prstGeom>
        </p:spPr>
      </p:pic>
      <p:sp>
        <p:nvSpPr>
          <p:cNvPr id="20" name="내용 개체 틀 2"/>
          <p:cNvSpPr txBox="1">
            <a:spLocks/>
          </p:cNvSpPr>
          <p:nvPr/>
        </p:nvSpPr>
        <p:spPr>
          <a:xfrm>
            <a:off x="4725189" y="1340823"/>
            <a:ext cx="4061395" cy="5022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lnSpc>
                <a:spcPct val="100000"/>
              </a:lnSpc>
              <a:spcBef>
                <a:spcPts val="2000"/>
              </a:spcBef>
              <a:buClr>
                <a:srgbClr val="AA0000"/>
              </a:buClr>
              <a:buFont typeface="Arial"/>
              <a:buChar char="•"/>
              <a:defRPr kumimoji="1" sz="32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–"/>
              <a:defRPr kumimoji="1" sz="28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•"/>
              <a:defRPr kumimoji="1" sz="24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–"/>
              <a:defRPr kumimoji="1" sz="20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buClr>
                <a:srgbClr val="AA0000"/>
              </a:buClr>
              <a:buFont typeface="Arial"/>
              <a:buChar char="»"/>
              <a:defRPr kumimoji="1" sz="2000" kern="1200" baseline="0">
                <a:solidFill>
                  <a:schemeClr val="tx1"/>
                </a:solidFill>
                <a:latin typeface="Calibri"/>
                <a:ea typeface="맑은 고딕" pitchFamily="50" charset="-127"/>
                <a:cs typeface="Calibri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UMS Board [RSP ‘14]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253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30"/>
    </mc:Choice>
    <mc:Fallback xmlns="">
      <p:transition spd="slow" advTm="7573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PCM: promise, reality, and opportunities</a:t>
            </a:r>
          </a:p>
          <a:p>
            <a:r>
              <a:rPr lang="en-US" altLang="ko-KR" b="1" dirty="0"/>
              <a:t>SQLite</a:t>
            </a:r>
          </a:p>
          <a:p>
            <a:pPr lvl="1"/>
            <a:r>
              <a:rPr lang="en-US" altLang="ko-KR" b="1" dirty="0"/>
              <a:t>Standard data manager in mobile era</a:t>
            </a:r>
          </a:p>
          <a:p>
            <a:pPr lvl="2"/>
            <a:r>
              <a:rPr lang="en-US" altLang="ko-KR" b="1" dirty="0"/>
              <a:t>Android and iOS</a:t>
            </a:r>
          </a:p>
          <a:p>
            <a:r>
              <a:rPr lang="en-US" altLang="ko-KR" dirty="0"/>
              <a:t>Characteristics of SQLite and mobile apps</a:t>
            </a:r>
          </a:p>
          <a:p>
            <a:pPr lvl="1"/>
            <a:r>
              <a:rPr lang="en-US" altLang="ko-KR" dirty="0"/>
              <a:t>Write amplification</a:t>
            </a:r>
          </a:p>
          <a:p>
            <a:pPr lvl="1"/>
            <a:r>
              <a:rPr lang="en-US" altLang="ko-KR" dirty="0"/>
              <a:t>Write locality</a:t>
            </a:r>
          </a:p>
          <a:p>
            <a:pPr lvl="1"/>
            <a:r>
              <a:rPr lang="en-US" altLang="ko-KR" dirty="0"/>
              <a:t>Small delta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SQLite/PPL 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47DD4D13-09AC-46B3-884A-6A2007039897}" type="datetime1">
              <a:rPr lang="en-US" altLang="ja-JP" smtClean="0"/>
              <a:t>11/1/2016</a:t>
            </a:fld>
            <a:endParaRPr lang="ja-JP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679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40"/>
    </mc:Choice>
    <mc:Fallback xmlns="">
      <p:transition spd="slow" advTm="2274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PCM: promise, reality, and opportunities</a:t>
            </a:r>
          </a:p>
          <a:p>
            <a:r>
              <a:rPr lang="en-US" altLang="ko-KR" dirty="0"/>
              <a:t>SQLite</a:t>
            </a:r>
          </a:p>
          <a:p>
            <a:pPr lvl="1"/>
            <a:r>
              <a:rPr lang="en-US" altLang="ko-KR" dirty="0"/>
              <a:t>Standard data manager in mobile era</a:t>
            </a:r>
          </a:p>
          <a:p>
            <a:pPr lvl="2"/>
            <a:r>
              <a:rPr lang="en-US" altLang="ko-KR" dirty="0"/>
              <a:t>Android and iOS</a:t>
            </a:r>
          </a:p>
          <a:p>
            <a:r>
              <a:rPr lang="en-US" altLang="ko-KR" b="1" dirty="0"/>
              <a:t>Characteristics of SQLite and mobile apps</a:t>
            </a:r>
          </a:p>
          <a:p>
            <a:pPr lvl="1"/>
            <a:r>
              <a:rPr lang="en-US" altLang="ko-KR" b="1" dirty="0"/>
              <a:t>Write amplification</a:t>
            </a:r>
          </a:p>
          <a:p>
            <a:pPr lvl="1"/>
            <a:r>
              <a:rPr lang="en-US" altLang="ko-KR" b="1" dirty="0"/>
              <a:t>Write locality</a:t>
            </a:r>
          </a:p>
          <a:p>
            <a:pPr lvl="1"/>
            <a:r>
              <a:rPr lang="en-US" altLang="ko-KR" b="1" dirty="0"/>
              <a:t>Small delta</a:t>
            </a: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SQLite/PPL 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47DD4D13-09AC-46B3-884A-6A2007039897}" type="datetime1">
              <a:rPr lang="en-US" altLang="ja-JP" smtClean="0"/>
              <a:t>11/1/2016</a:t>
            </a:fld>
            <a:endParaRPr lang="ja-JP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0350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40"/>
    </mc:Choice>
    <mc:Fallback xmlns="">
      <p:transition spd="slow" advTm="2274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>
                <a:solidFill>
                  <a:srgbClr val="C00000"/>
                </a:solidFill>
              </a:rPr>
              <a:t>Write Amplification </a:t>
            </a:r>
            <a:r>
              <a:rPr lang="en-US" altLang="ko-KR" sz="3600" dirty="0"/>
              <a:t>in Mobile Application</a:t>
            </a:r>
            <a:endParaRPr lang="ko-KR" altLang="en-US" sz="3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FAFCE-8557-1447-889E-35AD09E1545F}" type="slidenum">
              <a:rPr lang="ja-JP" altLang="en-US" smtClean="0"/>
              <a:pPr/>
              <a:t>9</a:t>
            </a:fld>
            <a:endParaRPr lang="ja-JP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6918690" y="1307305"/>
            <a:ext cx="1312021" cy="2868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‘Hi’ </a:t>
            </a:r>
            <a:endParaRPr lang="ko-KR" altLang="en-US" dirty="0"/>
          </a:p>
        </p:txBody>
      </p:sp>
      <p:sp>
        <p:nvSpPr>
          <p:cNvPr id="38" name="포인트가 16개인 별 37"/>
          <p:cNvSpPr/>
          <p:nvPr/>
        </p:nvSpPr>
        <p:spPr>
          <a:xfrm>
            <a:off x="6222775" y="3742646"/>
            <a:ext cx="2735108" cy="2019476"/>
          </a:xfrm>
          <a:prstGeom prst="star16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Huge Write Amplification: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</a:rPr>
              <a:t>‘Hi’ </a:t>
            </a:r>
            <a:r>
              <a:rPr kumimoji="1" lang="en-US" altLang="ko-KR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  <a:sym typeface="Wingdings" panose="05000000000000000000" pitchFamily="2" charset="2"/>
              </a:rPr>
              <a:t> </a:t>
            </a:r>
            <a:r>
              <a:rPr lang="en-US" altLang="ko-KR" sz="2000" b="1" dirty="0">
                <a:solidFill>
                  <a:srgbClr val="FF0000"/>
                </a:solidFill>
                <a:ea typeface="맑은 고딕" pitchFamily="50" charset="-127"/>
                <a:cs typeface="Arial" pitchFamily="34" charset="0"/>
                <a:sym typeface="Wingdings" panose="05000000000000000000" pitchFamily="2" charset="2"/>
              </a:rPr>
              <a:t>11*4KB</a:t>
            </a:r>
            <a:r>
              <a:rPr lang="en-US" altLang="ko-KR" sz="1600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ea typeface="맑은 고딕" pitchFamily="50" charset="-127"/>
                <a:cs typeface="Arial" pitchFamily="34" charset="0"/>
                <a:sym typeface="Wingdings" panose="05000000000000000000" pitchFamily="2" charset="2"/>
              </a:rPr>
              <a:t>page writes [16,20]</a:t>
            </a:r>
            <a:endParaRPr kumimoji="1" lang="en-US" altLang="ko-KR" b="1" dirty="0">
              <a:solidFill>
                <a:schemeClr val="bg1"/>
              </a:solidFill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3" name="아래쪽 화살표 2"/>
          <p:cNvSpPr/>
          <p:nvPr/>
        </p:nvSpPr>
        <p:spPr>
          <a:xfrm>
            <a:off x="7428488" y="1796432"/>
            <a:ext cx="323682" cy="186102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포인트가 16개인 별 40"/>
          <p:cNvSpPr/>
          <p:nvPr/>
        </p:nvSpPr>
        <p:spPr>
          <a:xfrm>
            <a:off x="6237611" y="5737250"/>
            <a:ext cx="2735108" cy="929828"/>
          </a:xfrm>
          <a:prstGeom prst="star16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b="1" dirty="0">
                <a:solidFill>
                  <a:srgbClr val="FF0000"/>
                </a:solidFill>
                <a:ea typeface="맑은 고딕" pitchFamily="50" charset="-127"/>
                <a:cs typeface="Arial" pitchFamily="34" charset="0"/>
              </a:rPr>
              <a:t>Performance; Endurance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142988" y="2203242"/>
            <a:ext cx="10907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i="1" dirty="0">
                <a:latin typeface="Calibri" pitchFamily="34" charset="0"/>
                <a:cs typeface="Calibri" pitchFamily="34" charset="0"/>
              </a:rPr>
              <a:t>SQL Interface</a:t>
            </a:r>
            <a:endParaRPr lang="en-US" altLang="ko-KR" sz="1600" i="1" dirty="0"/>
          </a:p>
        </p:txBody>
      </p:sp>
      <p:cxnSp>
        <p:nvCxnSpPr>
          <p:cNvPr id="39" name="꺾인 연결선 10"/>
          <p:cNvCxnSpPr>
            <a:cxnSpLocks noChangeShapeType="1"/>
            <a:stCxn id="44" idx="2"/>
            <a:endCxn id="43" idx="0"/>
          </p:cNvCxnSpPr>
          <p:nvPr/>
        </p:nvCxnSpPr>
        <p:spPr bwMode="auto">
          <a:xfrm>
            <a:off x="3074510" y="2171846"/>
            <a:ext cx="0" cy="605197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triangl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모서리가 둥근 직사각형 39"/>
          <p:cNvSpPr/>
          <p:nvPr/>
        </p:nvSpPr>
        <p:spPr>
          <a:xfrm>
            <a:off x="1699223" y="3309115"/>
            <a:ext cx="2750572" cy="1101264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/>
          <a:p>
            <a:endParaRPr lang="ko-KR" altLang="en-US" sz="1000" u="sng" dirty="0">
              <a:solidFill>
                <a:schemeClr val="tx1"/>
              </a:solidFill>
            </a:endParaRPr>
          </a:p>
        </p:txBody>
      </p:sp>
      <p:sp>
        <p:nvSpPr>
          <p:cNvPr id="42" name="순서도: 처리 41"/>
          <p:cNvSpPr/>
          <p:nvPr/>
        </p:nvSpPr>
        <p:spPr>
          <a:xfrm>
            <a:off x="1800267" y="3641509"/>
            <a:ext cx="2577525" cy="718465"/>
          </a:xfrm>
          <a:prstGeom prst="flowChartProcess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1699224" y="2777043"/>
            <a:ext cx="2750572" cy="500258"/>
          </a:xfrm>
          <a:prstGeom prst="roundRect">
            <a:avLst>
              <a:gd name="adj" fmla="val 5812"/>
            </a:avLst>
          </a:prstGeom>
          <a:noFill/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tlCol="0" anchor="t" anchorCtr="0"/>
          <a:lstStyle/>
          <a:p>
            <a:r>
              <a:rPr lang="en-US" altLang="ko-KR" sz="1600" u="sng" dirty="0">
                <a:solidFill>
                  <a:schemeClr val="tx1"/>
                </a:solidFill>
              </a:rPr>
              <a:t>B-tree module</a:t>
            </a:r>
          </a:p>
          <a:p>
            <a:r>
              <a:rPr lang="en-US" altLang="ko-KR" sz="1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4" name="TextBox 129"/>
          <p:cNvSpPr txBox="1">
            <a:spLocks noChangeArrowheads="1"/>
          </p:cNvSpPr>
          <p:nvPr/>
        </p:nvSpPr>
        <p:spPr bwMode="auto">
          <a:xfrm>
            <a:off x="1699224" y="1715172"/>
            <a:ext cx="2750572" cy="45667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Mobile Application</a:t>
            </a:r>
          </a:p>
        </p:txBody>
      </p:sp>
      <p:sp>
        <p:nvSpPr>
          <p:cNvPr id="45" name="TextBox 129"/>
          <p:cNvSpPr txBox="1">
            <a:spLocks noChangeArrowheads="1"/>
          </p:cNvSpPr>
          <p:nvPr/>
        </p:nvSpPr>
        <p:spPr bwMode="auto">
          <a:xfrm>
            <a:off x="2310071" y="4131987"/>
            <a:ext cx="151128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Buffer Cache</a:t>
            </a:r>
          </a:p>
        </p:txBody>
      </p:sp>
      <p:cxnSp>
        <p:nvCxnSpPr>
          <p:cNvPr id="46" name="직선 연결선 45"/>
          <p:cNvCxnSpPr/>
          <p:nvPr/>
        </p:nvCxnSpPr>
        <p:spPr bwMode="auto">
          <a:xfrm>
            <a:off x="2693217" y="3902155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직사각형 46"/>
          <p:cNvSpPr/>
          <p:nvPr/>
        </p:nvSpPr>
        <p:spPr>
          <a:xfrm>
            <a:off x="2144884" y="3709349"/>
            <a:ext cx="43270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3801068" y="3715698"/>
            <a:ext cx="43270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  <a:endParaRPr lang="ko-KR" altLang="en-US" sz="16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49" name="직선 연결선 48"/>
          <p:cNvCxnSpPr/>
          <p:nvPr/>
        </p:nvCxnSpPr>
        <p:spPr bwMode="auto">
          <a:xfrm>
            <a:off x="3518676" y="3925373"/>
            <a:ext cx="1080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직사각형 49"/>
          <p:cNvSpPr/>
          <p:nvPr/>
        </p:nvSpPr>
        <p:spPr>
          <a:xfrm>
            <a:off x="2936972" y="3709349"/>
            <a:ext cx="43270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</a:p>
        </p:txBody>
      </p:sp>
      <p:sp>
        <p:nvSpPr>
          <p:cNvPr id="51" name="직사각형 50"/>
          <p:cNvSpPr/>
          <p:nvPr/>
        </p:nvSpPr>
        <p:spPr bwMode="auto">
          <a:xfrm>
            <a:off x="517416" y="5002873"/>
            <a:ext cx="4896544" cy="936104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 anchorCtr="0"/>
          <a:lstStyle/>
          <a:p>
            <a:pPr algn="ctr">
              <a:defRPr/>
            </a:pPr>
            <a:r>
              <a:rPr lang="en-US" altLang="ko-KR" sz="14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</a:t>
            </a:r>
            <a:endParaRPr lang="ko-KR" altLang="en-US" sz="14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2" name="순서도: 문서 51"/>
          <p:cNvSpPr/>
          <p:nvPr/>
        </p:nvSpPr>
        <p:spPr>
          <a:xfrm>
            <a:off x="1670621" y="5074880"/>
            <a:ext cx="2593601" cy="792089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Database File (per Application)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3" name="순서도: 문서 52"/>
          <p:cNvSpPr/>
          <p:nvPr/>
        </p:nvSpPr>
        <p:spPr>
          <a:xfrm>
            <a:off x="4394368" y="5074881"/>
            <a:ext cx="835337" cy="792088"/>
          </a:xfrm>
          <a:prstGeom prst="flowChartDocumen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b" anchorCtr="0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Journal File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781014" y="5112982"/>
            <a:ext cx="44474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  <a:endParaRPr lang="ko-KR" altLang="en-US" sz="16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직선 연결선 54"/>
          <p:cNvCxnSpPr/>
          <p:nvPr/>
        </p:nvCxnSpPr>
        <p:spPr bwMode="auto">
          <a:xfrm flipV="1">
            <a:off x="3326614" y="5312137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직선 연결선 55"/>
          <p:cNvCxnSpPr/>
          <p:nvPr/>
        </p:nvCxnSpPr>
        <p:spPr bwMode="auto">
          <a:xfrm flipV="1">
            <a:off x="2338437" y="5316305"/>
            <a:ext cx="203324" cy="4168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ot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순서도: 처리 56"/>
          <p:cNvSpPr/>
          <p:nvPr/>
        </p:nvSpPr>
        <p:spPr>
          <a:xfrm>
            <a:off x="517414" y="4510833"/>
            <a:ext cx="4896546" cy="327966"/>
          </a:xfrm>
          <a:prstGeom prst="flowChartProcess">
            <a:avLst/>
          </a:prstGeom>
          <a:noFill/>
          <a:ln w="63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129"/>
          <p:cNvSpPr txBox="1">
            <a:spLocks noChangeArrowheads="1"/>
          </p:cNvSpPr>
          <p:nvPr/>
        </p:nvSpPr>
        <p:spPr bwMode="auto">
          <a:xfrm>
            <a:off x="1806475" y="4183903"/>
            <a:ext cx="446583" cy="169277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ko-KR" sz="1100" dirty="0">
                <a:latin typeface="Calibri" pitchFamily="34" charset="0"/>
                <a:cs typeface="Calibri" pitchFamily="34" charset="0"/>
              </a:rPr>
              <a:t> DRAM</a:t>
            </a:r>
          </a:p>
        </p:txBody>
      </p:sp>
      <p:cxnSp>
        <p:nvCxnSpPr>
          <p:cNvPr id="59" name="꺾인 연결선 10"/>
          <p:cNvCxnSpPr>
            <a:cxnSpLocks noChangeShapeType="1"/>
          </p:cNvCxnSpPr>
          <p:nvPr/>
        </p:nvCxnSpPr>
        <p:spPr bwMode="auto">
          <a:xfrm>
            <a:off x="3062920" y="4397676"/>
            <a:ext cx="0" cy="605197"/>
          </a:xfrm>
          <a:prstGeom prst="straightConnector1">
            <a:avLst/>
          </a:prstGeom>
          <a:noFill/>
          <a:ln w="6350" algn="ctr">
            <a:solidFill>
              <a:schemeClr val="tx1"/>
            </a:solidFill>
            <a:round/>
            <a:headEnd type="triangl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/>
          <p:cNvSpPr txBox="1"/>
          <p:nvPr/>
        </p:nvSpPr>
        <p:spPr>
          <a:xfrm>
            <a:off x="3110297" y="4511084"/>
            <a:ext cx="1705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i="1" dirty="0">
                <a:latin typeface="Calibri" pitchFamily="34" charset="0"/>
                <a:cs typeface="Calibri" pitchFamily="34" charset="0"/>
              </a:rPr>
              <a:t>Block Interface</a:t>
            </a:r>
            <a:endParaRPr lang="en-US" altLang="ko-KR" sz="1600" i="1" dirty="0"/>
          </a:p>
        </p:txBody>
      </p:sp>
      <p:sp>
        <p:nvSpPr>
          <p:cNvPr id="61" name="TextBox 129"/>
          <p:cNvSpPr txBox="1">
            <a:spLocks noChangeArrowheads="1"/>
          </p:cNvSpPr>
          <p:nvPr/>
        </p:nvSpPr>
        <p:spPr bwMode="auto">
          <a:xfrm>
            <a:off x="615801" y="3140734"/>
            <a:ext cx="1012074" cy="45667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SQLite</a:t>
            </a:r>
          </a:p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(Library)</a:t>
            </a:r>
          </a:p>
        </p:txBody>
      </p:sp>
      <p:sp>
        <p:nvSpPr>
          <p:cNvPr id="62" name="TextBox 129"/>
          <p:cNvSpPr txBox="1">
            <a:spLocks noChangeArrowheads="1"/>
          </p:cNvSpPr>
          <p:nvPr/>
        </p:nvSpPr>
        <p:spPr bwMode="auto">
          <a:xfrm>
            <a:off x="517413" y="4503285"/>
            <a:ext cx="1110461" cy="335513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File System</a:t>
            </a:r>
          </a:p>
        </p:txBody>
      </p:sp>
      <p:sp>
        <p:nvSpPr>
          <p:cNvPr id="63" name="TextBox 129"/>
          <p:cNvSpPr txBox="1">
            <a:spLocks noChangeArrowheads="1"/>
          </p:cNvSpPr>
          <p:nvPr/>
        </p:nvSpPr>
        <p:spPr bwMode="auto">
          <a:xfrm>
            <a:off x="510696" y="5483803"/>
            <a:ext cx="1012074" cy="456674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ctr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ko-KR" sz="1600" dirty="0" err="1">
                <a:latin typeface="Calibri" pitchFamily="34" charset="0"/>
                <a:cs typeface="Calibri" pitchFamily="34" charset="0"/>
              </a:rPr>
              <a:t>Nand</a:t>
            </a:r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 Flash</a:t>
            </a:r>
          </a:p>
          <a:p>
            <a:pPr algn="ctr" eaLnBrk="1" hangingPunct="1"/>
            <a:r>
              <a:rPr lang="en-US" altLang="ko-KR" sz="1600" dirty="0">
                <a:latin typeface="Calibri" pitchFamily="34" charset="0"/>
                <a:cs typeface="Calibri" pitchFamily="34" charset="0"/>
              </a:rPr>
              <a:t>Storage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2697240" y="5112982"/>
            <a:ext cx="44474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  <a:endParaRPr lang="ko-KR" altLang="en-US" sz="16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3715051" y="5112982"/>
            <a:ext cx="444748" cy="3939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Calibri" panose="020F0502020204030204" pitchFamily="34" charset="0"/>
              </a:rPr>
              <a:t>page</a:t>
            </a:r>
            <a:endParaRPr lang="ko-KR" altLang="en-US" sz="16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89349" y="1891088"/>
            <a:ext cx="217777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FF0000"/>
                </a:solidFill>
              </a:rPr>
              <a:t>Auto-commit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Force-write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Block interface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Journaling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File system Metadata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1648" y="1365951"/>
            <a:ext cx="943243" cy="134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96571"/>
      </p:ext>
    </p:extLst>
  </p:cSld>
  <p:clrMapOvr>
    <a:masterClrMapping/>
  </p:clrMapOvr>
</p:sld>
</file>

<file path=ppt/theme/theme1.xml><?xml version="1.0" encoding="utf-8"?>
<a:theme xmlns:a="http://schemas.openxmlformats.org/drawingml/2006/main" name="2012 VLDB 서식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70C0"/>
          </a:solidFill>
          <a:tailEnd type="arrow"/>
        </a:ln>
        <a:effectLst/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2012 VLDB 서식</Template>
  <TotalTime>23975</TotalTime>
  <Words>4135</Words>
  <Application>Microsoft Office PowerPoint</Application>
  <PresentationFormat>화면 슬라이드 쇼(4:3)</PresentationFormat>
  <Paragraphs>688</Paragraphs>
  <Slides>26</Slides>
  <Notes>26</Notes>
  <HiddenSlides>0</HiddenSlides>
  <MMClips>1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7" baseType="lpstr">
      <vt:lpstr>ＭＳ Ｐゴシック</vt:lpstr>
      <vt:lpstr>굴림</vt:lpstr>
      <vt:lpstr>나눔고딕</vt:lpstr>
      <vt:lpstr>맑은 고딕</vt:lpstr>
      <vt:lpstr>한양해서</vt:lpstr>
      <vt:lpstr>Arial</vt:lpstr>
      <vt:lpstr>Book Antiqua</vt:lpstr>
      <vt:lpstr>Calibri</vt:lpstr>
      <vt:lpstr>Wingdings</vt:lpstr>
      <vt:lpstr>2012 VLDB 서식</vt:lpstr>
      <vt:lpstr>Worksheet</vt:lpstr>
      <vt:lpstr>SQLite Optimization  with Phase Change Memory for Mobile Applications</vt:lpstr>
      <vt:lpstr>Overview</vt:lpstr>
      <vt:lpstr>Overview</vt:lpstr>
      <vt:lpstr>PCM: Promise and Reality</vt:lpstr>
      <vt:lpstr>NAND vs. PCM</vt:lpstr>
      <vt:lpstr>Unified Memory System</vt:lpstr>
      <vt:lpstr>Overview</vt:lpstr>
      <vt:lpstr>Overview</vt:lpstr>
      <vt:lpstr>Write Amplification in Mobile Application</vt:lpstr>
      <vt:lpstr>Write Locality in Mobile Apps</vt:lpstr>
      <vt:lpstr>Small Delta Between Consecutive Writes</vt:lpstr>
      <vt:lpstr>Implications</vt:lpstr>
      <vt:lpstr>Overview</vt:lpstr>
      <vt:lpstr>PPL Architecture</vt:lpstr>
      <vt:lpstr>PPL Architecture</vt:lpstr>
      <vt:lpstr>PPL Architecture</vt:lpstr>
      <vt:lpstr>SQLite vs. SQLite/PPL</vt:lpstr>
      <vt:lpstr>Evaluation Setup</vt:lpstr>
      <vt:lpstr>Baseline Performance Comparison</vt:lpstr>
      <vt:lpstr>Baseline Performance Comparison</vt:lpstr>
      <vt:lpstr># of Total Page Writes(SQLite + FS)</vt:lpstr>
      <vt:lpstr>Conclusion</vt:lpstr>
      <vt:lpstr>QnA</vt:lpstr>
      <vt:lpstr>PPL for SQLite</vt:lpstr>
      <vt:lpstr>All in PCM</vt:lpstr>
      <vt:lpstr>IO time + CPU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 I/O Tracing</dc:title>
  <dc:creator>woonhak</dc:creator>
  <cp:lastModifiedBy>Gihwan</cp:lastModifiedBy>
  <cp:revision>2203</cp:revision>
  <cp:lastPrinted>2012-08-26T09:34:42Z</cp:lastPrinted>
  <dcterms:created xsi:type="dcterms:W3CDTF">2012-05-13T08:46:04Z</dcterms:created>
  <dcterms:modified xsi:type="dcterms:W3CDTF">2016-10-31T23:31:26Z</dcterms:modified>
</cp:coreProperties>
</file>